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40" r:id="rId3"/>
    <p:sldId id="442" r:id="rId4"/>
    <p:sldId id="447" r:id="rId5"/>
    <p:sldId id="448" r:id="rId6"/>
    <p:sldId id="449" r:id="rId7"/>
    <p:sldId id="446" r:id="rId8"/>
    <p:sldId id="444" r:id="rId9"/>
    <p:sldId id="445" r:id="rId10"/>
    <p:sldId id="441" r:id="rId11"/>
    <p:sldId id="434" r:id="rId12"/>
    <p:sldId id="435" r:id="rId13"/>
    <p:sldId id="44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8/12/11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8/12/11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GroomedJetsD3P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TopRootCor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5089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tlas-datasummary.cern.ch/lumicalc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FakeLeptonTriggers" TargetMode="External"/><Relationship Id="rId3" Type="http://schemas.openxmlformats.org/officeDocument/2006/relationships/hyperlink" Target="https://twiki.cern.ch/twiki/bin/viewauth/Atlas/TriggerSample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Weekly Meeting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16 </a:t>
            </a:r>
            <a:r>
              <a:rPr lang="en-US" dirty="0" smtClean="0"/>
              <a:t>August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94000"/>
            <a:ext cx="8229600" cy="1143000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2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Post-mortem of WH/ZH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325" y="1163278"/>
            <a:ext cx="4286475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resolution is extremely poor</a:t>
            </a:r>
          </a:p>
          <a:p>
            <a:pPr lvl="1"/>
            <a:r>
              <a:rPr lang="en-US" dirty="0" smtClean="0"/>
              <a:t>Should try to get a peak, but this needs work on jet (and </a:t>
            </a:r>
            <a:r>
              <a:rPr lang="en-US" dirty="0" err="1" smtClean="0"/>
              <a:t>b</a:t>
            </a:r>
            <a:r>
              <a:rPr lang="en-US" dirty="0" smtClean="0"/>
              <a:t>-jet) energy scale </a:t>
            </a:r>
          </a:p>
          <a:p>
            <a:pPr lvl="1"/>
            <a:r>
              <a:rPr lang="en-US" dirty="0" smtClean="0"/>
              <a:t>Try to think about this together with jet/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people</a:t>
            </a:r>
          </a:p>
          <a:p>
            <a:pPr lvl="1"/>
            <a:r>
              <a:rPr lang="en-US" dirty="0" smtClean="0"/>
              <a:t>Could we improve other things in jet </a:t>
            </a:r>
            <a:r>
              <a:rPr lang="en-US" dirty="0" err="1" smtClean="0"/>
              <a:t>reco</a:t>
            </a:r>
            <a:r>
              <a:rPr lang="en-US" dirty="0" smtClean="0"/>
              <a:t> to improve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In ZH-&gt;</a:t>
            </a:r>
            <a:r>
              <a:rPr lang="en-US" dirty="0" err="1" smtClean="0"/>
              <a:t>llbb</a:t>
            </a:r>
            <a:r>
              <a:rPr lang="en-US" dirty="0" smtClean="0"/>
              <a:t> could try to use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bb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balance to do in-situ calibration?</a:t>
            </a:r>
          </a:p>
          <a:p>
            <a:endParaRPr lang="en-US" dirty="0" smtClean="0"/>
          </a:p>
          <a:p>
            <a:r>
              <a:rPr lang="en-US" dirty="0" smtClean="0"/>
              <a:t>B-tagging systematic uncertainty dominates by far</a:t>
            </a:r>
          </a:p>
          <a:p>
            <a:pPr lvl="1"/>
            <a:r>
              <a:rPr lang="en-US" dirty="0" smtClean="0"/>
              <a:t>16% </a:t>
            </a:r>
            <a:r>
              <a:rPr lang="en-US" dirty="0" err="1" smtClean="0"/>
              <a:t>vs</a:t>
            </a:r>
            <a:r>
              <a:rPr lang="en-US" dirty="0" smtClean="0"/>
              <a:t> 7-9% for JES and ≈1-2% others</a:t>
            </a:r>
          </a:p>
          <a:p>
            <a:pPr lvl="1"/>
            <a:r>
              <a:rPr lang="en-US" dirty="0" smtClean="0"/>
              <a:t>Should be possible to improve this, since the error is dominated by the statistics used in </a:t>
            </a:r>
            <a:r>
              <a:rPr lang="en-US" dirty="0" err="1" smtClean="0"/>
              <a:t>b</a:t>
            </a:r>
            <a:r>
              <a:rPr lang="en-US" dirty="0" smtClean="0"/>
              <a:t>-tagging studies</a:t>
            </a:r>
          </a:p>
          <a:p>
            <a:pPr lvl="1"/>
            <a:r>
              <a:rPr lang="en-US" dirty="0" smtClean="0"/>
              <a:t>Would improve limits by up to 25-30%</a:t>
            </a:r>
          </a:p>
          <a:p>
            <a:pPr lvl="1"/>
            <a:r>
              <a:rPr lang="en-US" dirty="0" smtClean="0"/>
              <a:t>Think about this with </a:t>
            </a:r>
            <a:r>
              <a:rPr lang="en-US" dirty="0" err="1" smtClean="0"/>
              <a:t>b</a:t>
            </a:r>
            <a:r>
              <a:rPr lang="en-US" dirty="0" smtClean="0"/>
              <a:t>-tagging people</a:t>
            </a:r>
          </a:p>
          <a:p>
            <a:endParaRPr lang="en-US" dirty="0" smtClean="0"/>
          </a:p>
          <a:p>
            <a:r>
              <a:rPr lang="en-US" dirty="0" smtClean="0"/>
              <a:t>Limits: must get help from </a:t>
            </a:r>
            <a:r>
              <a:rPr lang="en-US" dirty="0" err="1" smtClean="0"/>
              <a:t>roostats</a:t>
            </a:r>
            <a:r>
              <a:rPr lang="en-US" dirty="0" smtClean="0"/>
              <a:t> experts to understand the difference between expected and observed</a:t>
            </a:r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163278"/>
            <a:ext cx="4269032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 cuts on exactly 2 jets</a:t>
            </a:r>
          </a:p>
          <a:p>
            <a:pPr lvl="1"/>
            <a:r>
              <a:rPr lang="en-US" dirty="0" smtClean="0"/>
              <a:t>A lot of signal is lost there – can it be improved?</a:t>
            </a:r>
          </a:p>
          <a:p>
            <a:endParaRPr lang="en-US" dirty="0" smtClean="0"/>
          </a:p>
          <a:p>
            <a:r>
              <a:rPr lang="en-US" dirty="0" smtClean="0"/>
              <a:t>WH backgrounds: </a:t>
            </a:r>
          </a:p>
          <a:p>
            <a:pPr lvl="1"/>
            <a:r>
              <a:rPr lang="en-US" dirty="0" smtClean="0"/>
              <a:t>Top and </a:t>
            </a:r>
            <a:r>
              <a:rPr lang="en-US" dirty="0" err="1" smtClean="0"/>
              <a:t>W+jets</a:t>
            </a:r>
            <a:r>
              <a:rPr lang="en-US" dirty="0" smtClean="0"/>
              <a:t> background estimate using simultaneous template fit to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sidebands (&lt;80GeV and 140-250GeV)</a:t>
            </a:r>
          </a:p>
          <a:p>
            <a:pPr lvl="1"/>
            <a:r>
              <a:rPr lang="en-US" dirty="0" smtClean="0"/>
              <a:t>Probably should try to also constrain jet energy scale from this fit </a:t>
            </a:r>
          </a:p>
          <a:p>
            <a:pPr lvl="1"/>
            <a:r>
              <a:rPr lang="en-US" dirty="0" smtClean="0"/>
              <a:t>JES changes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distribution and could affect normalization of backgrounds</a:t>
            </a:r>
          </a:p>
          <a:p>
            <a:pPr lvl="1"/>
            <a:r>
              <a:rPr lang="en-US" dirty="0" smtClean="0"/>
              <a:t>In light of H-&gt;WW results, should move upper sideband to e.g. 160-250GeV – at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=150GeV, </a:t>
            </a:r>
            <a:r>
              <a:rPr lang="en-US" dirty="0" err="1" smtClean="0"/>
              <a:t>σ</a:t>
            </a:r>
            <a:r>
              <a:rPr lang="en-US" dirty="0" smtClean="0"/>
              <a:t>*BR already 1/10 of value at 115GeV, but H-&gt;WW and H-&gt;bb resolution is very broad </a:t>
            </a:r>
          </a:p>
          <a:p>
            <a:pPr lvl="1"/>
            <a:r>
              <a:rPr lang="en-US" dirty="0" smtClean="0"/>
              <a:t>Can top background be reduced further?</a:t>
            </a:r>
          </a:p>
          <a:p>
            <a:endParaRPr lang="en-US" dirty="0" smtClean="0"/>
          </a:p>
          <a:p>
            <a:r>
              <a:rPr lang="en-US" dirty="0" smtClean="0"/>
              <a:t>ZH background from </a:t>
            </a:r>
            <a:r>
              <a:rPr lang="en-US" dirty="0" err="1" smtClean="0"/>
              <a:t>Z+bb</a:t>
            </a:r>
            <a:r>
              <a:rPr lang="en-US" dirty="0" smtClean="0"/>
              <a:t> seems irreducible – can it be improved?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2198"/>
            <a:ext cx="8229600" cy="7105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WH/ZH analysis plans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6173" y="997096"/>
            <a:ext cx="8977827" cy="553150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can still try to improve cut based analysis: </a:t>
            </a:r>
          </a:p>
          <a:p>
            <a:pPr lvl="1"/>
            <a:r>
              <a:rPr lang="en-US" dirty="0" smtClean="0"/>
              <a:t>Get a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peak, improve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err="1" smtClean="0"/>
              <a:t>systematics</a:t>
            </a:r>
            <a:r>
              <a:rPr lang="en-US" dirty="0" smtClean="0"/>
              <a:t>, constrain JES in WH, etc…</a:t>
            </a:r>
          </a:p>
          <a:p>
            <a:pPr lvl="1"/>
            <a:r>
              <a:rPr lang="en-US" dirty="0" smtClean="0"/>
              <a:t>Reduce top background in WH: </a:t>
            </a:r>
          </a:p>
          <a:p>
            <a:pPr lvl="2"/>
            <a:r>
              <a:rPr lang="en-US" dirty="0" smtClean="0"/>
              <a:t>Try using looser leptons or extending lepton id to forward region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lvlvbb</a:t>
            </a:r>
            <a:endParaRPr lang="en-US" dirty="0" smtClean="0"/>
          </a:p>
          <a:p>
            <a:pPr lvl="2"/>
            <a:r>
              <a:rPr lang="en-US" dirty="0" smtClean="0"/>
              <a:t>Loosen jet </a:t>
            </a:r>
            <a:r>
              <a:rPr lang="en-US" dirty="0" err="1" smtClean="0"/>
              <a:t>η</a:t>
            </a:r>
            <a:r>
              <a:rPr lang="en-US" dirty="0" smtClean="0"/>
              <a:t> cut (at |</a:t>
            </a:r>
            <a:r>
              <a:rPr lang="en-US" dirty="0" err="1" smtClean="0"/>
              <a:t>η</a:t>
            </a:r>
            <a:r>
              <a:rPr lang="en-US" dirty="0" smtClean="0"/>
              <a:t>|&lt;2.5 now) and maybe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lvjjbb/jjjjjbb</a:t>
            </a:r>
            <a:endParaRPr lang="en-US" dirty="0" smtClean="0"/>
          </a:p>
          <a:p>
            <a:pPr lvl="1"/>
            <a:r>
              <a:rPr lang="en-US" dirty="0" smtClean="0"/>
              <a:t>But… must keep pileup and JVF in mind </a:t>
            </a:r>
          </a:p>
          <a:p>
            <a:endParaRPr lang="en-US" dirty="0" smtClean="0"/>
          </a:p>
          <a:p>
            <a:r>
              <a:rPr lang="en-US" dirty="0" smtClean="0"/>
              <a:t>Reduce </a:t>
            </a:r>
            <a:r>
              <a:rPr lang="en-US" dirty="0" err="1" smtClean="0"/>
              <a:t>Z+bb</a:t>
            </a:r>
            <a:r>
              <a:rPr lang="en-US" dirty="0" smtClean="0"/>
              <a:t> background in ZH? Would probably need a clever new variable like </a:t>
            </a:r>
            <a:r>
              <a:rPr lang="en-US" dirty="0" err="1" smtClean="0"/>
              <a:t>cos</a:t>
            </a:r>
            <a:r>
              <a:rPr lang="en-US" baseline="30000" dirty="0" smtClean="0"/>
              <a:t>*</a:t>
            </a:r>
            <a:r>
              <a:rPr lang="en-US" dirty="0" err="1" smtClean="0"/>
              <a:t>θ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Then clearly we should include multivariate methods</a:t>
            </a:r>
          </a:p>
          <a:p>
            <a:pPr lvl="1"/>
            <a:r>
              <a:rPr lang="en-US" dirty="0" smtClean="0"/>
              <a:t>Used intensively by </a:t>
            </a:r>
            <a:r>
              <a:rPr lang="en-US" dirty="0" err="1" smtClean="0"/>
              <a:t>Tevatron</a:t>
            </a:r>
            <a:endParaRPr lang="en-US" dirty="0" smtClean="0"/>
          </a:p>
          <a:p>
            <a:pPr lvl="1"/>
            <a:r>
              <a:rPr lang="en-US" dirty="0" smtClean="0"/>
              <a:t>e.g. use NN to target top background – may allow to relax 2-jet cut in WH</a:t>
            </a:r>
          </a:p>
          <a:p>
            <a:pPr lvl="1"/>
            <a:r>
              <a:rPr lang="en-US" dirty="0" smtClean="0"/>
              <a:t>NN may also help in rejecting </a:t>
            </a:r>
            <a:r>
              <a:rPr lang="en-US" dirty="0" err="1" smtClean="0"/>
              <a:t>Z+bb</a:t>
            </a:r>
            <a:r>
              <a:rPr lang="en-US" dirty="0" smtClean="0"/>
              <a:t> background in ZH?</a:t>
            </a:r>
          </a:p>
          <a:p>
            <a:pPr lvl="1"/>
            <a:r>
              <a:rPr lang="en-US" dirty="0" smtClean="0"/>
              <a:t>See if MV method can improve existing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</a:p>
          <a:p>
            <a:endParaRPr lang="en-US" dirty="0" smtClean="0"/>
          </a:p>
          <a:p>
            <a:r>
              <a:rPr lang="en-US" dirty="0" smtClean="0"/>
              <a:t>Add more channels!</a:t>
            </a:r>
          </a:p>
          <a:p>
            <a:pPr lvl="1"/>
            <a:r>
              <a:rPr lang="en-US" dirty="0" smtClean="0"/>
              <a:t>Can something be done with ZH-&gt;</a:t>
            </a:r>
            <a:r>
              <a:rPr lang="en-US" dirty="0" err="1" smtClean="0"/>
              <a:t>ννbb</a:t>
            </a:r>
            <a:r>
              <a:rPr lang="en-US" dirty="0" smtClean="0"/>
              <a:t>? Very good channel in </a:t>
            </a:r>
            <a:r>
              <a:rPr lang="en-US" dirty="0" err="1" smtClean="0"/>
              <a:t>Tevatron</a:t>
            </a:r>
            <a:r>
              <a:rPr lang="en-US" dirty="0" smtClean="0"/>
              <a:t>, but complex and mature analysis</a:t>
            </a:r>
          </a:p>
          <a:p>
            <a:pPr lvl="2"/>
            <a:r>
              <a:rPr lang="en-US" dirty="0" smtClean="0"/>
              <a:t>Academia </a:t>
            </a:r>
            <a:r>
              <a:rPr lang="en-US" dirty="0" err="1" smtClean="0"/>
              <a:t>Sinica</a:t>
            </a:r>
            <a:r>
              <a:rPr lang="en-US" dirty="0" smtClean="0"/>
              <a:t> group plans to work on this But trigger is the crucial part</a:t>
            </a:r>
          </a:p>
          <a:p>
            <a:pPr lvl="1"/>
            <a:r>
              <a:rPr lang="en-US" dirty="0" smtClean="0"/>
              <a:t>Boosted VH is clearly the next thing to push!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, but also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pPr lvl="2"/>
            <a:r>
              <a:rPr lang="en-US" dirty="0" smtClean="0"/>
              <a:t>UCL and Edinburgh working on this – should be enough manpower now, but need to get results soon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has been slowly building up in Glasgow – will push for this to happen together with Chris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Boosted VH Data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7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Had a phone meeting</a:t>
            </a:r>
            <a:r>
              <a:rPr lang="en-US" dirty="0" smtClean="0"/>
              <a:t> </a:t>
            </a:r>
            <a:r>
              <a:rPr lang="en-US" dirty="0" smtClean="0"/>
              <a:t>two</a:t>
            </a:r>
            <a:r>
              <a:rPr lang="en-US" dirty="0" smtClean="0"/>
              <a:t> weeks ago </a:t>
            </a:r>
            <a:r>
              <a:rPr lang="en-US" dirty="0" smtClean="0"/>
              <a:t>to discuss a common D3PD format for boosted VH analyses</a:t>
            </a:r>
          </a:p>
          <a:p>
            <a:endParaRPr lang="en-US" dirty="0" smtClean="0"/>
          </a:p>
          <a:p>
            <a:r>
              <a:rPr lang="en-US" dirty="0" smtClean="0"/>
              <a:t>Will use “official” Jet/</a:t>
            </a:r>
            <a:r>
              <a:rPr lang="en-US" dirty="0" err="1" smtClean="0"/>
              <a:t>ETmiss</a:t>
            </a:r>
            <a:r>
              <a:rPr lang="en-US" dirty="0" smtClean="0"/>
              <a:t> D3PD maker code by Bertrand </a:t>
            </a:r>
            <a:r>
              <a:rPr lang="en-US" dirty="0" err="1" smtClean="0"/>
              <a:t>Capleau</a:t>
            </a:r>
            <a:r>
              <a:rPr lang="en-US" dirty="0" smtClean="0"/>
              <a:t> to produce SM W/Z D3PDs including jet substructure variables</a:t>
            </a:r>
          </a:p>
          <a:p>
            <a:pPr lvl="1"/>
            <a:r>
              <a:rPr lang="en-US" sz="2323" u="sng" dirty="0" smtClean="0">
                <a:hlinkClick r:id="rId2"/>
              </a:rPr>
              <a:t>https://twiki.cern.ch/twiki/bin/view/AtlasProtected/GroomedJetsD3PD</a:t>
            </a:r>
            <a:endParaRPr lang="en-US" sz="2323" dirty="0" smtClean="0"/>
          </a:p>
          <a:p>
            <a:pPr lvl="1"/>
            <a:r>
              <a:rPr lang="en-US" dirty="0" smtClean="0"/>
              <a:t>Filtered Cambridge-Aachen jets and their constituent jets etc</a:t>
            </a:r>
          </a:p>
          <a:p>
            <a:pPr lvl="1"/>
            <a:r>
              <a:rPr lang="en-US" dirty="0" smtClean="0"/>
              <a:t>Need to run </a:t>
            </a:r>
            <a:r>
              <a:rPr lang="en-US" dirty="0" err="1" smtClean="0"/>
              <a:t>b</a:t>
            </a:r>
            <a:r>
              <a:rPr lang="en-US" dirty="0" smtClean="0"/>
              <a:t>-tagging on sub-jets</a:t>
            </a:r>
          </a:p>
          <a:p>
            <a:pPr lvl="1"/>
            <a:r>
              <a:rPr lang="en-US" dirty="0" smtClean="0"/>
              <a:t>Edinburgh (Robert H.) working on this with help from UCL</a:t>
            </a:r>
          </a:p>
          <a:p>
            <a:endParaRPr lang="en-US" dirty="0" smtClean="0"/>
          </a:p>
          <a:p>
            <a:r>
              <a:rPr lang="en-US" dirty="0" smtClean="0"/>
              <a:t>Then the idea is to make data skims to ease running on new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39579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2.2x10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LHC delivered about 0.5fb</a:t>
            </a:r>
            <a:r>
              <a:rPr lang="en-US" baseline="30000" dirty="0" smtClean="0"/>
              <a:t>-1</a:t>
            </a:r>
            <a:r>
              <a:rPr lang="en-US" dirty="0" smtClean="0"/>
              <a:t> in one week!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.3fb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far</a:t>
            </a:r>
          </a:p>
          <a:p>
            <a:endParaRPr lang="en-US" dirty="0" smtClean="0"/>
          </a:p>
          <a:p>
            <a:r>
              <a:rPr lang="en-US" dirty="0" smtClean="0"/>
              <a:t>Peak pileup around</a:t>
            </a:r>
            <a:r>
              <a:rPr lang="en-US" dirty="0" smtClean="0"/>
              <a:t> 12 – 13</a:t>
            </a:r>
          </a:p>
          <a:p>
            <a:endParaRPr lang="en-US" dirty="0" smtClean="0"/>
          </a:p>
          <a:p>
            <a:r>
              <a:rPr lang="en-US" dirty="0" smtClean="0"/>
              <a:t>1380 bunches in the machine – maximum for 50ns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175" y="979283"/>
            <a:ext cx="3809881" cy="2737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4" y="3717036"/>
            <a:ext cx="3809881" cy="2737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1159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Our H-&gt;bb</a:t>
            </a:r>
            <a:r>
              <a:rPr lang="en-US" dirty="0" smtClean="0"/>
              <a:t> poster </a:t>
            </a:r>
            <a:r>
              <a:rPr lang="en-US" dirty="0" smtClean="0"/>
              <a:t>for </a:t>
            </a:r>
            <a:r>
              <a:rPr lang="en-US" dirty="0" smtClean="0"/>
              <a:t>LP2011 </a:t>
            </a:r>
            <a:r>
              <a:rPr lang="en-US" dirty="0" smtClean="0"/>
              <a:t>got cancelled for lack of presenter… </a:t>
            </a:r>
            <a:r>
              <a:rPr lang="en-US" dirty="0" err="1" smtClean="0">
                <a:sym typeface="Wingdings"/>
              </a:rPr>
              <a:t></a:t>
            </a:r>
            <a:endParaRPr lang="en-US" dirty="0" smtClean="0"/>
          </a:p>
          <a:p>
            <a:r>
              <a:rPr lang="en-US" dirty="0" smtClean="0"/>
              <a:t>It turned out that </a:t>
            </a:r>
            <a:r>
              <a:rPr lang="en-US" dirty="0" err="1" smtClean="0"/>
              <a:t>Dilip</a:t>
            </a:r>
            <a:r>
              <a:rPr lang="en-US" dirty="0" smtClean="0"/>
              <a:t> could not present 2 posters (he was already presenting one for HSG3)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8374354" cy="300020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Top group tools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uniformization</a:t>
            </a:r>
            <a:r>
              <a:rPr lang="en-US" dirty="0" smtClean="0"/>
              <a:t> of non-Athena code is being tried by the top group: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RootCore</a:t>
            </a:r>
            <a:r>
              <a:rPr lang="en-US" dirty="0" smtClean="0"/>
              <a:t> package to provide a common way to build Root-based code for top analyses. </a:t>
            </a:r>
          </a:p>
          <a:p>
            <a:pPr lvl="1"/>
            <a:r>
              <a:rPr lang="en-US" dirty="0" smtClean="0"/>
              <a:t>See: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://twiki.cern.ch/twiki/bin/view/AtlasProtected/TopRootCore</a:t>
            </a:r>
            <a:endParaRPr lang="en-US" dirty="0" smtClean="0"/>
          </a:p>
          <a:p>
            <a:r>
              <a:rPr lang="en-US" dirty="0" smtClean="0"/>
              <a:t>Benefits: 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ost </a:t>
            </a:r>
            <a:r>
              <a:rPr lang="en-US" dirty="0" smtClean="0"/>
              <a:t>of the </a:t>
            </a:r>
            <a:r>
              <a:rPr lang="en-US" dirty="0" err="1" smtClean="0"/>
              <a:t>Makefile</a:t>
            </a:r>
            <a:r>
              <a:rPr lang="en-US" dirty="0" smtClean="0"/>
              <a:t> is written in one </a:t>
            </a:r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ependencies </a:t>
            </a:r>
            <a:r>
              <a:rPr lang="en-US" dirty="0" smtClean="0"/>
              <a:t>are resolved and the packages are built automatically in </a:t>
            </a:r>
            <a:r>
              <a:rPr lang="en-US" dirty="0" smtClean="0"/>
              <a:t>order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iven </a:t>
            </a:r>
            <a:r>
              <a:rPr lang="en-US" dirty="0" smtClean="0"/>
              <a:t>one package the others are checked out as </a:t>
            </a:r>
            <a:r>
              <a:rPr lang="en-US" dirty="0" smtClean="0"/>
              <a:t>needed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package dependencies can be built in one </a:t>
            </a:r>
            <a:r>
              <a:rPr lang="en-US" dirty="0" smtClean="0"/>
              <a:t>go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8374354" cy="262036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Fast simulation workshop</a:t>
            </a:r>
          </a:p>
          <a:p>
            <a:pPr lvl="1"/>
            <a:r>
              <a:rPr lang="en-US" dirty="0" smtClean="0"/>
              <a:t>Fast simulation will be more and more needed with increased statistics</a:t>
            </a:r>
          </a:p>
          <a:p>
            <a:pPr lvl="1"/>
            <a:r>
              <a:rPr lang="en-US" dirty="0" smtClean="0"/>
              <a:t>Already  successfully used for </a:t>
            </a:r>
            <a:r>
              <a:rPr lang="en-US" dirty="0" smtClean="0"/>
              <a:t>SUSY</a:t>
            </a:r>
            <a:r>
              <a:rPr lang="en-US" dirty="0" smtClean="0"/>
              <a:t> results </a:t>
            </a:r>
            <a:r>
              <a:rPr lang="en-US" dirty="0" smtClean="0"/>
              <a:t>for </a:t>
            </a:r>
            <a:r>
              <a:rPr lang="en-US" dirty="0" smtClean="0"/>
              <a:t>EPS</a:t>
            </a:r>
          </a:p>
          <a:p>
            <a:pPr lvl="1"/>
            <a:r>
              <a:rPr lang="en-US" dirty="0" smtClean="0"/>
              <a:t>W</a:t>
            </a:r>
            <a:r>
              <a:rPr lang="en-US" dirty="0" smtClean="0"/>
              <a:t>orkshop </a:t>
            </a:r>
            <a:r>
              <a:rPr lang="en-US" dirty="0" smtClean="0"/>
              <a:t>dedicated to fast simulations and the new integrated simulation framework</a:t>
            </a:r>
            <a:r>
              <a:rPr lang="en-US" dirty="0" smtClean="0"/>
              <a:t> on 7</a:t>
            </a:r>
            <a:r>
              <a:rPr lang="en-US" baseline="30000" dirty="0" smtClean="0"/>
              <a:t>th</a:t>
            </a:r>
            <a:r>
              <a:rPr lang="en-US" dirty="0" smtClean="0"/>
              <a:t> September 2011: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https://indico.cern.ch/conferenceDisplay.py?confId=</a:t>
            </a:r>
            <a:r>
              <a:rPr lang="en-US" dirty="0" smtClean="0">
                <a:hlinkClick r:id="rId2"/>
              </a:rPr>
              <a:t>150893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7"/>
            <a:ext cx="8374354" cy="278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Trigger problems in run </a:t>
            </a:r>
            <a:r>
              <a:rPr lang="en-US" dirty="0" smtClean="0">
                <a:solidFill>
                  <a:srgbClr val="FF0000"/>
                </a:solidFill>
              </a:rPr>
              <a:t>186729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Prescale</a:t>
            </a:r>
            <a:r>
              <a:rPr lang="en-US" dirty="0" smtClean="0"/>
              <a:t> information on run 186729 is wrong in </a:t>
            </a:r>
            <a:r>
              <a:rPr lang="en-US" dirty="0" err="1" smtClean="0"/>
              <a:t>AODs</a:t>
            </a:r>
            <a:r>
              <a:rPr lang="en-US" dirty="0" smtClean="0"/>
              <a:t>, </a:t>
            </a:r>
            <a:r>
              <a:rPr lang="en-US" dirty="0" err="1" smtClean="0"/>
              <a:t>ESDs</a:t>
            </a:r>
            <a:r>
              <a:rPr lang="en-US" dirty="0" smtClean="0"/>
              <a:t> </a:t>
            </a:r>
            <a:r>
              <a:rPr lang="en-US" dirty="0" smtClean="0"/>
              <a:t>and</a:t>
            </a:r>
            <a:r>
              <a:rPr lang="en-US" dirty="0" smtClean="0"/>
              <a:t> D3PDs filled using </a:t>
            </a:r>
            <a:r>
              <a:rPr lang="en-US" dirty="0" err="1" smtClean="0"/>
              <a:t>TrigDecisionTool</a:t>
            </a:r>
            <a:endParaRPr lang="en-US" dirty="0" smtClean="0"/>
          </a:p>
          <a:p>
            <a:r>
              <a:rPr lang="en-US" dirty="0" smtClean="0"/>
              <a:t>Trigger decision information is correct</a:t>
            </a:r>
          </a:p>
          <a:p>
            <a:r>
              <a:rPr lang="en-US" dirty="0" smtClean="0"/>
              <a:t>Luminosity information for this run should only be obtained from </a:t>
            </a:r>
            <a:r>
              <a:rPr lang="en-US" dirty="0" err="1" smtClean="0"/>
              <a:t>LumiCalc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https://atlas-datasummary.cern.ch/lumicalc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This problem will be corrected in rel.17 reprocessing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855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Trigger! </a:t>
            </a:r>
            <a:r>
              <a:rPr lang="en-US" dirty="0" smtClean="0">
                <a:solidFill>
                  <a:srgbClr val="FF0000"/>
                </a:solidFill>
              </a:rPr>
              <a:t>Be worried! Be very worried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34" y="1246370"/>
            <a:ext cx="5877365" cy="528223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Higher-threshold triggers </a:t>
            </a:r>
            <a:r>
              <a:rPr lang="en-US" dirty="0" smtClean="0"/>
              <a:t>in use since period </a:t>
            </a:r>
            <a:r>
              <a:rPr lang="en-US" b="1" dirty="0" smtClean="0"/>
              <a:t>K </a:t>
            </a:r>
          </a:p>
          <a:p>
            <a:pPr lvl="1"/>
            <a:r>
              <a:rPr lang="en-US" dirty="0" smtClean="0"/>
              <a:t>3x10</a:t>
            </a:r>
            <a:r>
              <a:rPr lang="en-US" baseline="30000" dirty="0" smtClean="0"/>
              <a:t>33</a:t>
            </a:r>
            <a:r>
              <a:rPr lang="en-US" dirty="0" smtClean="0"/>
              <a:t> </a:t>
            </a:r>
            <a:r>
              <a:rPr lang="en-US" dirty="0" err="1" smtClean="0"/>
              <a:t>prescale</a:t>
            </a:r>
            <a:r>
              <a:rPr lang="en-US" dirty="0" smtClean="0"/>
              <a:t> set used since 4</a:t>
            </a:r>
            <a:r>
              <a:rPr lang="en-US" baseline="30000" dirty="0" smtClean="0"/>
              <a:t>th</a:t>
            </a:r>
            <a:r>
              <a:rPr lang="en-US" dirty="0" smtClean="0"/>
              <a:t> August, run </a:t>
            </a:r>
            <a:r>
              <a:rPr lang="en-US" dirty="0" smtClean="0"/>
              <a:t>186873</a:t>
            </a:r>
            <a:endParaRPr lang="en-US" dirty="0" smtClean="0"/>
          </a:p>
          <a:p>
            <a:pPr lvl="1"/>
            <a:r>
              <a:rPr lang="en-US" dirty="0" smtClean="0"/>
              <a:t>Several combined MET chains and and L1_MU10 </a:t>
            </a:r>
            <a:r>
              <a:rPr lang="en-US" dirty="0" err="1" smtClean="0"/>
              <a:t>unprescaled</a:t>
            </a:r>
            <a:r>
              <a:rPr lang="en-US" dirty="0" smtClean="0"/>
              <a:t> in last part of each fill</a:t>
            </a:r>
          </a:p>
          <a:p>
            <a:endParaRPr lang="en-US" dirty="0" smtClean="0"/>
          </a:p>
          <a:p>
            <a:r>
              <a:rPr lang="en-US" dirty="0" smtClean="0"/>
              <a:t>Single-electron triggers will use isolation</a:t>
            </a:r>
          </a:p>
          <a:p>
            <a:pPr lvl="1"/>
            <a:r>
              <a:rPr lang="en-US" dirty="0" smtClean="0"/>
              <a:t>Problem for fake electron background estimation</a:t>
            </a:r>
          </a:p>
          <a:p>
            <a:pPr lvl="1"/>
            <a:r>
              <a:rPr lang="en-US" dirty="0" smtClean="0"/>
              <a:t>Nice page from Will Bell (top group) with list of planned studies: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://twiki.cern.ch/twiki/bin/view/AtlasProtected/</a:t>
            </a:r>
            <a:r>
              <a:rPr lang="en-US" dirty="0" smtClean="0">
                <a:hlinkClick r:id="rId2"/>
              </a:rPr>
              <a:t>FakeLeptonTriggers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new sample T was just produced for trigger studies 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AtlasTrigMC</a:t>
            </a:r>
            <a:r>
              <a:rPr lang="en-US" dirty="0" smtClean="0"/>
              <a:t> 16.6.7.7.1 cache; AMI tag: </a:t>
            </a:r>
            <a:r>
              <a:rPr lang="en-US" dirty="0" smtClean="0"/>
              <a:t> r2597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Sample names </a:t>
            </a:r>
            <a:r>
              <a:rPr lang="en-US" dirty="0" smtClean="0"/>
              <a:t>start with "</a:t>
            </a:r>
            <a:r>
              <a:rPr lang="en-US" dirty="0" smtClean="0"/>
              <a:t>valid”: valid1.*.recon.AOD.e598_s933_s946_r2597_tid…</a:t>
            </a:r>
          </a:p>
          <a:p>
            <a:pPr lvl="1"/>
            <a:r>
              <a:rPr lang="en-US" dirty="0" smtClean="0"/>
              <a:t>Useful </a:t>
            </a:r>
            <a:r>
              <a:rPr lang="en-US" dirty="0" smtClean="0"/>
              <a:t>for looking at recent </a:t>
            </a:r>
            <a:r>
              <a:rPr lang="en-US" dirty="0" smtClean="0"/>
              <a:t>changes </a:t>
            </a:r>
            <a:r>
              <a:rPr lang="en-US" dirty="0" smtClean="0"/>
              <a:t>for the 3e33 </a:t>
            </a:r>
            <a:r>
              <a:rPr lang="en-US" dirty="0" smtClean="0"/>
              <a:t>menu (e.g. e22_medium</a:t>
            </a:r>
            <a:r>
              <a:rPr lang="en-US" dirty="0" smtClean="0"/>
              <a:t>,  e22_medium1, </a:t>
            </a:r>
            <a:r>
              <a:rPr lang="en-US" dirty="0" smtClean="0"/>
              <a:t>etc)</a:t>
            </a:r>
          </a:p>
          <a:p>
            <a:pPr lvl="1"/>
            <a:r>
              <a:rPr lang="en-US" dirty="0" smtClean="0"/>
              <a:t>Similar sample may be produced with 17.0</a:t>
            </a:r>
            <a:r>
              <a:rPr lang="en-US" dirty="0" smtClean="0"/>
              <a:t>.</a:t>
            </a:r>
            <a:r>
              <a:rPr lang="en-US" dirty="0" smtClean="0"/>
              <a:t>X.Y if there’s enough popular demand</a:t>
            </a:r>
          </a:p>
          <a:p>
            <a:pPr lvl="1"/>
            <a:r>
              <a:rPr lang="en-US" dirty="0" smtClean="0"/>
              <a:t>See: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://twiki.cern.ch/twiki/bin/viewauth/Atlas/</a:t>
            </a:r>
            <a:r>
              <a:rPr lang="en-US" dirty="0" smtClean="0">
                <a:hlinkClick r:id="rId3"/>
              </a:rPr>
              <a:t>TriggerSampleT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72164" y="904499"/>
            <a:ext cx="2801212" cy="58169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Disabled or </a:t>
            </a:r>
            <a:r>
              <a:rPr lang="en-US" sz="1200" dirty="0" err="1" smtClean="0"/>
              <a:t>prescaled</a:t>
            </a:r>
            <a:r>
              <a:rPr lang="en-US" sz="1200" dirty="0" smtClean="0"/>
              <a:t> from run 186873:</a:t>
            </a:r>
          </a:p>
          <a:p>
            <a:r>
              <a:rPr lang="en-US" sz="1200" dirty="0" smtClean="0"/>
              <a:t>2b10_medium_4L1J10 </a:t>
            </a:r>
          </a:p>
          <a:p>
            <a:r>
              <a:rPr lang="en-US" sz="1200" b="1" dirty="0" smtClean="0"/>
              <a:t>2b10_medium_L1_2J10J50 </a:t>
            </a:r>
          </a:p>
          <a:p>
            <a:r>
              <a:rPr lang="en-US" sz="1200" dirty="0" smtClean="0"/>
              <a:t>2b10_medium_3L1J20 </a:t>
            </a:r>
          </a:p>
          <a:p>
            <a:r>
              <a:rPr lang="en-US" sz="1200" b="1" dirty="0" smtClean="0"/>
              <a:t>2e12_medium </a:t>
            </a:r>
          </a:p>
          <a:p>
            <a:r>
              <a:rPr lang="en-US" sz="1200" dirty="0" smtClean="0"/>
              <a:t>2mu4_DiMu </a:t>
            </a:r>
          </a:p>
          <a:p>
            <a:r>
              <a:rPr lang="en-US" sz="1200" dirty="0" smtClean="0"/>
              <a:t>3b15_loose_4L1J15 </a:t>
            </a:r>
          </a:p>
          <a:p>
            <a:r>
              <a:rPr lang="en-US" sz="1200" dirty="0" smtClean="0"/>
              <a:t>3j75_a4tc_EFFS </a:t>
            </a:r>
          </a:p>
          <a:p>
            <a:r>
              <a:rPr lang="en-US" sz="1200" dirty="0" smtClean="0"/>
              <a:t>L1FJ75_NoAlg </a:t>
            </a:r>
          </a:p>
          <a:p>
            <a:r>
              <a:rPr lang="en-US" sz="1200" dirty="0" smtClean="0"/>
              <a:t>e15_medium_e12_medium </a:t>
            </a:r>
          </a:p>
          <a:p>
            <a:r>
              <a:rPr lang="en-US" sz="1200" dirty="0" smtClean="0"/>
              <a:t>e20_loose</a:t>
            </a:r>
            <a:r>
              <a:rPr lang="en-US" sz="1200" dirty="0" smtClean="0"/>
              <a:t> </a:t>
            </a:r>
          </a:p>
          <a:p>
            <a:r>
              <a:rPr lang="en-US" sz="1200" dirty="0" smtClean="0"/>
              <a:t>e20_loose1</a:t>
            </a:r>
            <a:r>
              <a:rPr lang="en-US" sz="1200" dirty="0" smtClean="0"/>
              <a:t> </a:t>
            </a:r>
          </a:p>
          <a:p>
            <a:r>
              <a:rPr lang="en-US" sz="1200" dirty="0" smtClean="0"/>
              <a:t>e20_looseTrk </a:t>
            </a:r>
          </a:p>
          <a:p>
            <a:r>
              <a:rPr lang="en-US" sz="1200" b="1" dirty="0" smtClean="0"/>
              <a:t>e20_medium </a:t>
            </a:r>
          </a:p>
          <a:p>
            <a:r>
              <a:rPr lang="en-US" sz="1200" b="1" dirty="0" smtClean="0"/>
              <a:t>e20_medium1 </a:t>
            </a:r>
          </a:p>
          <a:p>
            <a:r>
              <a:rPr lang="en-US" sz="1200" b="1" dirty="0" smtClean="0"/>
              <a:t>e20_medium2 </a:t>
            </a:r>
          </a:p>
          <a:p>
            <a:r>
              <a:rPr lang="en-US" sz="1200" dirty="0" smtClean="0"/>
              <a:t>e20_medium_SiTrk</a:t>
            </a:r>
            <a:r>
              <a:rPr lang="en-US" sz="1200" dirty="0" smtClean="0"/>
              <a:t> </a:t>
            </a:r>
          </a:p>
          <a:p>
            <a:r>
              <a:rPr lang="en-US" sz="1200" dirty="0" smtClean="0"/>
              <a:t>e20_medium_TRT</a:t>
            </a:r>
            <a:r>
              <a:rPr lang="en-US" sz="1200" dirty="0" smtClean="0"/>
              <a:t> </a:t>
            </a:r>
          </a:p>
          <a:p>
            <a:r>
              <a:rPr lang="en-US" sz="1200" dirty="0" smtClean="0"/>
              <a:t>e7_tight_e14_etcut_Jpsi </a:t>
            </a:r>
          </a:p>
          <a:p>
            <a:r>
              <a:rPr lang="en-US" sz="1200" dirty="0" smtClean="0"/>
              <a:t>g40_loose_EFxe40_noMu </a:t>
            </a:r>
          </a:p>
          <a:p>
            <a:r>
              <a:rPr lang="en-US" sz="1200" dirty="0" smtClean="0"/>
              <a:t>ht350_a4tc_EFFS_L2je255 </a:t>
            </a:r>
          </a:p>
          <a:p>
            <a:r>
              <a:rPr lang="en-US" sz="1200" dirty="0" smtClean="0"/>
              <a:t>j100_a4tc_EFFS_ht350 </a:t>
            </a:r>
          </a:p>
          <a:p>
            <a:r>
              <a:rPr lang="en-US" sz="1200" dirty="0" smtClean="0"/>
              <a:t>j75_2j30_a4tc_EFSF_ht350 </a:t>
            </a:r>
          </a:p>
          <a:p>
            <a:r>
              <a:rPr lang="en-US" sz="1200" dirty="0" smtClean="0"/>
              <a:t>j75_j30_a4tc_EFFS_anymct150</a:t>
            </a:r>
          </a:p>
          <a:p>
            <a:r>
              <a:rPr lang="en-US" sz="1200" dirty="0" smtClean="0"/>
              <a:t>j75_j30_a4tc_EFFS_anymct175 </a:t>
            </a:r>
          </a:p>
          <a:p>
            <a:r>
              <a:rPr lang="en-US" sz="1200" dirty="0" smtClean="0"/>
              <a:t>mu15i_medium </a:t>
            </a:r>
          </a:p>
          <a:p>
            <a:r>
              <a:rPr lang="en-US" sz="1200" dirty="0" smtClean="0"/>
              <a:t>tau100_medium</a:t>
            </a:r>
            <a:endParaRPr lang="en-US" sz="1200" dirty="0" smtClean="0"/>
          </a:p>
          <a:p>
            <a:r>
              <a:rPr lang="en-US" sz="1200" dirty="0" smtClean="0"/>
              <a:t>tau125_medium</a:t>
            </a:r>
            <a:r>
              <a:rPr lang="en-US" sz="1200" dirty="0" smtClean="0"/>
              <a:t> </a:t>
            </a:r>
          </a:p>
          <a:p>
            <a:r>
              <a:rPr lang="en-US" sz="1200" dirty="0" smtClean="0"/>
              <a:t>tau16_loose tau16_loose_e15_medium </a:t>
            </a:r>
          </a:p>
          <a:p>
            <a:r>
              <a:rPr lang="en-US" sz="1200" dirty="0" smtClean="0"/>
              <a:t>tau16_loose_mu15</a:t>
            </a:r>
            <a:r>
              <a:rPr lang="en-US" sz="1200" dirty="0" smtClean="0"/>
              <a:t> </a:t>
            </a:r>
          </a:p>
          <a:p>
            <a:r>
              <a:rPr lang="en-US" sz="1200" dirty="0" smtClean="0"/>
              <a:t>tau16_medium_mu10</a:t>
            </a:r>
            <a:r>
              <a:rPr lang="en-US" sz="1200" dirty="0" smtClean="0"/>
              <a:t> tau29_loose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6584"/>
          </a:xfrm>
        </p:spPr>
        <p:txBody>
          <a:bodyPr/>
          <a:lstStyle/>
          <a:p>
            <a:r>
              <a:rPr lang="en-US" dirty="0" smtClean="0"/>
              <a:t>Data skims for H-&gt;</a:t>
            </a:r>
            <a:r>
              <a:rPr lang="en-US" dirty="0" smtClean="0"/>
              <a:t>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78" y="1058333"/>
            <a:ext cx="8686800" cy="439008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need to have data skims to avoid pain of running over too much data – both for inclusive and boosted analyses (ZH inclusive already using HSG2 skims)</a:t>
            </a:r>
          </a:p>
          <a:p>
            <a:endParaRPr lang="en-US" dirty="0" smtClean="0"/>
          </a:p>
          <a:p>
            <a:r>
              <a:rPr lang="en-US" dirty="0" smtClean="0"/>
              <a:t>Plan to join the DPD train:</a:t>
            </a:r>
          </a:p>
          <a:p>
            <a:pPr lvl="1"/>
            <a:r>
              <a:rPr lang="en-US" dirty="0" smtClean="0"/>
              <a:t>The code to produce </a:t>
            </a:r>
            <a:r>
              <a:rPr lang="en-US" dirty="0" err="1" smtClean="0"/>
              <a:t>DAODs</a:t>
            </a:r>
            <a:r>
              <a:rPr lang="en-US" dirty="0" smtClean="0"/>
              <a:t> or D3PDs should be in </a:t>
            </a:r>
            <a:r>
              <a:rPr lang="en-US" dirty="0" err="1" smtClean="0"/>
              <a:t>AtlasPhysics</a:t>
            </a:r>
            <a:r>
              <a:rPr lang="en-US" dirty="0" smtClean="0"/>
              <a:t> cache and fully tested</a:t>
            </a:r>
          </a:p>
          <a:p>
            <a:pPr lvl="1"/>
            <a:r>
              <a:rPr lang="en-US" dirty="0" smtClean="0"/>
              <a:t>The production needs to be done with a single </a:t>
            </a:r>
            <a:r>
              <a:rPr lang="en-US" dirty="0" err="1" smtClean="0"/>
              <a:t>Reco_trf.py</a:t>
            </a:r>
            <a:r>
              <a:rPr lang="en-US" dirty="0" smtClean="0"/>
              <a:t> instruction (fully tested standalone)</a:t>
            </a:r>
          </a:p>
          <a:p>
            <a:pPr lvl="1"/>
            <a:r>
              <a:rPr lang="en-US" dirty="0" smtClean="0"/>
              <a:t>Write the data to Higgs group space</a:t>
            </a:r>
          </a:p>
          <a:p>
            <a:pPr lvl="1"/>
            <a:r>
              <a:rPr lang="en-US" dirty="0" smtClean="0"/>
              <a:t>DPD production done in Tier1 from </a:t>
            </a:r>
            <a:r>
              <a:rPr lang="en-US" dirty="0" err="1" smtClean="0"/>
              <a:t>AODs</a:t>
            </a:r>
            <a:endParaRPr lang="en-US" dirty="0" smtClean="0"/>
          </a:p>
          <a:p>
            <a:pPr lvl="1"/>
            <a:r>
              <a:rPr lang="en-US" dirty="0" smtClean="0"/>
              <a:t>Skims should be small enough for this to make sense</a:t>
            </a:r>
          </a:p>
          <a:p>
            <a:endParaRPr lang="en-US" dirty="0" smtClean="0"/>
          </a:p>
          <a:p>
            <a:r>
              <a:rPr lang="en-US" dirty="0" smtClean="0"/>
              <a:t>Once code is running, need to get the ok from the Higgs conveners and production manager</a:t>
            </a:r>
          </a:p>
          <a:p>
            <a:endParaRPr lang="en-US" dirty="0" smtClean="0"/>
          </a:p>
          <a:p>
            <a:r>
              <a:rPr lang="en-US" dirty="0" smtClean="0"/>
              <a:t>Should test </a:t>
            </a:r>
            <a:r>
              <a:rPr lang="en-US" dirty="0" err="1" smtClean="0"/>
              <a:t>asap</a:t>
            </a:r>
            <a:r>
              <a:rPr lang="en-US" dirty="0" smtClean="0"/>
              <a:t> on rel.16 </a:t>
            </a:r>
            <a:r>
              <a:rPr lang="en-US" dirty="0" err="1" smtClean="0"/>
              <a:t>AODs</a:t>
            </a:r>
            <a:r>
              <a:rPr lang="en-US" dirty="0" smtClean="0"/>
              <a:t> to be ready for production after </a:t>
            </a:r>
            <a:r>
              <a:rPr lang="en-US" dirty="0" smtClean="0"/>
              <a:t>reprocessing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4364" dirty="0" smtClean="0">
                <a:solidFill>
                  <a:srgbClr val="FF0000"/>
                </a:solidFill>
              </a:rPr>
              <a:t>Any news on the skimming code?</a:t>
            </a:r>
            <a:endParaRPr lang="en-US" sz="4364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119" y="2656945"/>
            <a:ext cx="2114881" cy="8900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030"/>
          </a:xfrm>
        </p:spPr>
        <p:txBody>
          <a:bodyPr>
            <a:normAutofit/>
          </a:bodyPr>
          <a:lstStyle/>
          <a:p>
            <a:r>
              <a:rPr lang="en-US" dirty="0" smtClean="0"/>
              <a:t>Releases, data and Monte Carlo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980"/>
            <a:ext cx="8229600" cy="492612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 </a:t>
            </a:r>
            <a:r>
              <a:rPr lang="en-US" dirty="0" smtClean="0"/>
              <a:t>2011 data will be reprocessed with rel.17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should move to rel.17 and MC11 </a:t>
            </a:r>
            <a:r>
              <a:rPr lang="en-US" dirty="0" err="1" smtClean="0"/>
              <a:t>asap</a:t>
            </a:r>
            <a:endParaRPr lang="en-US" dirty="0" smtClean="0"/>
          </a:p>
          <a:p>
            <a:pPr lvl="1"/>
            <a:r>
              <a:rPr lang="en-US" dirty="0" smtClean="0"/>
              <a:t>Rel.17 MC11A validation samples available: tag r2585, </a:t>
            </a:r>
            <a:r>
              <a:rPr lang="en-US" dirty="0" smtClean="0"/>
              <a:t>17.0.2.7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MC samples:</a:t>
            </a:r>
            <a:endParaRPr lang="en-US" b="1" dirty="0" smtClean="0"/>
          </a:p>
          <a:p>
            <a:pPr lvl="1"/>
            <a:r>
              <a:rPr lang="en-US" dirty="0" smtClean="0"/>
              <a:t>Missing a few inclusive signal (WH/ZH) samples</a:t>
            </a:r>
          </a:p>
          <a:p>
            <a:pPr lvl="2"/>
            <a:r>
              <a:rPr lang="en-US" dirty="0" smtClean="0"/>
              <a:t>135GeV for WH and ZH (since we have 130 and 140)</a:t>
            </a:r>
          </a:p>
          <a:p>
            <a:pPr lvl="2"/>
            <a:r>
              <a:rPr lang="en-US" dirty="0" smtClean="0"/>
              <a:t>Extend up to 150GeV? (σ×BR ≈0.05 – 10× smaller than at 115GeV)</a:t>
            </a:r>
          </a:p>
          <a:p>
            <a:pPr lvl="2"/>
            <a:r>
              <a:rPr lang="en-US" dirty="0" smtClean="0"/>
              <a:t>R</a:t>
            </a:r>
            <a:r>
              <a:rPr lang="en-US" dirty="0" smtClean="0"/>
              <a:t>e</a:t>
            </a:r>
            <a:r>
              <a:rPr lang="en-US" dirty="0" smtClean="0"/>
              <a:t>-do WH samples at 110 and 140 since the current ones were done with a lepton filter by </a:t>
            </a:r>
            <a:r>
              <a:rPr lang="en-US" dirty="0" smtClean="0"/>
              <a:t>mistake</a:t>
            </a:r>
          </a:p>
          <a:p>
            <a:pPr lvl="1"/>
            <a:r>
              <a:rPr lang="en-US" dirty="0" smtClean="0"/>
              <a:t>MC samples </a:t>
            </a:r>
            <a:r>
              <a:rPr lang="en-US" dirty="0" smtClean="0"/>
              <a:t>for boosted channels</a:t>
            </a:r>
          </a:p>
          <a:p>
            <a:pPr lvl="2"/>
            <a:r>
              <a:rPr lang="en-US" b="1" dirty="0" err="1" smtClean="0"/>
              <a:t>Wbb</a:t>
            </a:r>
            <a:r>
              <a:rPr lang="en-US" dirty="0" smtClean="0"/>
              <a:t> background with Sherpa to compare to </a:t>
            </a:r>
            <a:r>
              <a:rPr lang="en-US" dirty="0" err="1" smtClean="0"/>
              <a:t>Alpgen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How much do we need? Who will prepare job options?</a:t>
            </a:r>
          </a:p>
          <a:p>
            <a:pPr lvl="2"/>
            <a:r>
              <a:rPr lang="en-US" dirty="0" smtClean="0"/>
              <a:t>Boosted </a:t>
            </a:r>
            <a:r>
              <a:rPr lang="en-US" b="1" dirty="0" smtClean="0"/>
              <a:t>VH signal</a:t>
            </a:r>
          </a:p>
          <a:p>
            <a:pPr lvl="3"/>
            <a:r>
              <a:rPr lang="en-US" dirty="0" smtClean="0"/>
              <a:t>O</a:t>
            </a:r>
            <a:r>
              <a:rPr lang="en-US" dirty="0" smtClean="0"/>
              <a:t>nly have WH (</a:t>
            </a:r>
            <a:r>
              <a:rPr lang="en-US" dirty="0" err="1" smtClean="0"/>
              <a:t>Herwig</a:t>
            </a:r>
            <a:r>
              <a:rPr lang="en-US" dirty="0" smtClean="0"/>
              <a:t>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</a:t>
            </a:r>
            <a:r>
              <a:rPr lang="en-US" dirty="0" smtClean="0"/>
              <a:t>120GeV,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H</a:t>
            </a:r>
            <a:r>
              <a:rPr lang="en-US" dirty="0" smtClean="0"/>
              <a:t>&gt;150GeV) at the moment</a:t>
            </a:r>
          </a:p>
          <a:p>
            <a:pPr lvl="3"/>
            <a:r>
              <a:rPr lang="en-US" dirty="0" smtClean="0"/>
              <a:t>What’s the status of this? </a:t>
            </a:r>
          </a:p>
          <a:p>
            <a:pPr lvl="2"/>
            <a:r>
              <a:rPr lang="en-US" b="1" dirty="0" err="1" smtClean="0"/>
              <a:t>ttH</a:t>
            </a:r>
            <a:r>
              <a:rPr lang="en-US" dirty="0" smtClean="0"/>
              <a:t>? </a:t>
            </a:r>
            <a:r>
              <a:rPr lang="en-US" b="1" dirty="0" smtClean="0"/>
              <a:t>VBF</a:t>
            </a:r>
            <a:r>
              <a:rPr lang="en-US" dirty="0" smtClean="0"/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- 16/8/2011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125236</TotalTime>
  <Words>1729</Words>
  <Application>Microsoft Macintosh PowerPoint</Application>
  <PresentationFormat>On-screen Show (4:3)</PresentationFormat>
  <Paragraphs>211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H-&gt;bb Weekly Meeting</vt:lpstr>
      <vt:lpstr>News! News! News!</vt:lpstr>
      <vt:lpstr>News! News! News!</vt:lpstr>
      <vt:lpstr>News! News! News!</vt:lpstr>
      <vt:lpstr>News! News! News!</vt:lpstr>
      <vt:lpstr>News! News! News!</vt:lpstr>
      <vt:lpstr>Trigger! Be worried! Be very worried!</vt:lpstr>
      <vt:lpstr>Data skims for H-&gt;bb</vt:lpstr>
      <vt:lpstr>Releases, data and Monte Carlo</vt:lpstr>
      <vt:lpstr>Backup Slides</vt:lpstr>
      <vt:lpstr>Post-mortem of WH/ZH results</vt:lpstr>
      <vt:lpstr>WH/ZH analysis plans</vt:lpstr>
      <vt:lpstr>Boosted VH Data Format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219</cp:revision>
  <cp:lastPrinted>2011-04-11T11:26:17Z</cp:lastPrinted>
  <dcterms:created xsi:type="dcterms:W3CDTF">2011-08-12T09:12:55Z</dcterms:created>
  <dcterms:modified xsi:type="dcterms:W3CDTF">2011-08-16T08:45:09Z</dcterms:modified>
</cp:coreProperties>
</file>