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5" r:id="rId3"/>
    <p:sldId id="308" r:id="rId4"/>
    <p:sldId id="316" r:id="rId5"/>
    <p:sldId id="309" r:id="rId6"/>
    <p:sldId id="317" r:id="rId7"/>
    <p:sldId id="314" r:id="rId8"/>
    <p:sldId id="286" r:id="rId9"/>
    <p:sldId id="304" r:id="rId10"/>
    <p:sldId id="284" r:id="rId11"/>
    <p:sldId id="302" r:id="rId12"/>
    <p:sldId id="303" r:id="rId13"/>
    <p:sldId id="285" r:id="rId14"/>
    <p:sldId id="291" r:id="rId15"/>
    <p:sldId id="292" r:id="rId16"/>
    <p:sldId id="293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3/21/11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3/21/11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ce.cern.ch/atlas-sm-wz-physics/default.aspx" TargetMode="External"/><Relationship Id="rId4" Type="http://schemas.openxmlformats.org/officeDocument/2006/relationships/hyperlink" Target="https://twiki.cern.ch/twiki/bin/view/AtlasProtected/Analysis16" TargetMode="External"/><Relationship Id="rId5" Type="http://schemas.openxmlformats.org/officeDocument/2006/relationships/hyperlink" Target="https://twiki.cern.ch/twiki/bin/view/AtlasProtected/EnergyScaleResolutionRecommendations" TargetMode="External"/><Relationship Id="rId7" Type="http://schemas.openxmlformats.org/officeDocument/2006/relationships/hyperlink" Target="https://espace.cern.ch/atlas-sm-wz-physics/Lists/Common%20Selection/Flat.aspx?RootFolder=/atlas-sm-wz-physics/Lists/Common%20Selection/Baseline%20Selection%20v1.0&amp;FolderCTID=0x0120020089CD65DCB70FDA479AB77EB366E7C9F0&amp;TopicsView=https://espace.cern.ch/atlas-sm-wz-physics/Lists/Common%20Selection/AllItems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MCPAnalysisGuidelinesRel16" TargetMode="External"/><Relationship Id="rId3" Type="http://schemas.openxmlformats.org/officeDocument/2006/relationships/hyperlink" Target="https://twiki.cern.ch/twiki/bin/view/AtlasProtected/HowToCleanJets%23Bad_jets_rel16_data" TargetMode="External"/><Relationship Id="rId6" Type="http://schemas.openxmlformats.org/officeDocument/2006/relationships/hyperlink" Target="https://twiki.cern.ch/twiki/bin/view/AtlasProtected/EnergyRescale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getFile.py/access?contribId=3&amp;resId=0&amp;materialId=slides&amp;confId=119629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dsweb.cern.ch/record/1335459" TargetMode="External"/><Relationship Id="rId3" Type="http://schemas.openxmlformats.org/officeDocument/2006/relationships/hyperlink" Target="https://twiki.cern.ch/twiki/bin/view/AtlasProtected/PerformanceDP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131204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s://indico.cern.ch/conferenceDisplay.py?confId=13197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agaard.web.cern.ch/aagaard/Rates/Mar01.html" TargetMode="External"/><Relationship Id="rId3" Type="http://schemas.openxmlformats.org/officeDocument/2006/relationships/hyperlink" Target="http://indico.cern.ch/conferenceDisplay.py?confId=13153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H-&gt;bb Weekly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4085"/>
            <a:ext cx="6400800" cy="10094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endParaRPr lang="en-US" dirty="0" smtClean="0"/>
          </a:p>
          <a:p>
            <a:r>
              <a:rPr lang="en-US" dirty="0" smtClean="0"/>
              <a:t>HSG5 H-&gt;bb Weekly Meeting, 22 March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1923412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713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Roadmap for WH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058333"/>
            <a:ext cx="8720667" cy="5368572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dirty="0" smtClean="0"/>
              <a:t>After the effort on cut flows, we’re ready to start producing results!</a:t>
            </a:r>
          </a:p>
          <a:p>
            <a:pPr marL="914400" lvl="1" indent="-514350"/>
            <a:r>
              <a:rPr lang="en-US" dirty="0" smtClean="0"/>
              <a:t>Concentrating on un-boosted results here only  because it’s still unclear what would be feasible in boosted analysis until </a:t>
            </a:r>
            <a:r>
              <a:rPr lang="en-US" dirty="0" err="1" smtClean="0"/>
              <a:t>Dubna</a:t>
            </a:r>
            <a:r>
              <a:rPr lang="en-US" dirty="0" smtClean="0"/>
              <a:t> – commissioning work ongoing</a:t>
            </a:r>
          </a:p>
          <a:p>
            <a:pPr marL="914400" lvl="1" indent="-514350"/>
            <a:r>
              <a:rPr lang="en-US" dirty="0" smtClean="0"/>
              <a:t>BUT: work on boosted VH is starting in parallel – see e.g. Wahid’s talk today</a:t>
            </a:r>
          </a:p>
          <a:p>
            <a:pPr marL="514350" indent="-514350"/>
            <a:r>
              <a:rPr lang="en-US" dirty="0" smtClean="0"/>
              <a:t>Intended results:</a:t>
            </a:r>
          </a:p>
          <a:p>
            <a:pPr marL="914400" lvl="1" indent="-514350"/>
            <a:r>
              <a:rPr lang="en-US" dirty="0" smtClean="0"/>
              <a:t>Cut-based analysis focusing on WH -&gt; </a:t>
            </a:r>
            <a:r>
              <a:rPr lang="en-US" dirty="0" err="1" smtClean="0"/>
              <a:t>e/μ</a:t>
            </a:r>
            <a:r>
              <a:rPr lang="en-US" dirty="0" smtClean="0"/>
              <a:t> 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I think there should be at least 2 analyses, for cross checking results</a:t>
            </a:r>
          </a:p>
          <a:p>
            <a:pPr marL="1314450" lvl="2" indent="-514350"/>
            <a:r>
              <a:rPr lang="en-US" dirty="0" smtClean="0"/>
              <a:t>Ideally using 2 different data formats (AOD </a:t>
            </a:r>
            <a:r>
              <a:rPr lang="en-US" dirty="0" err="1" smtClean="0"/>
              <a:t>vs</a:t>
            </a:r>
            <a:r>
              <a:rPr lang="en-US" dirty="0" smtClean="0"/>
              <a:t> D3PD)</a:t>
            </a:r>
          </a:p>
          <a:p>
            <a:pPr marL="914400" lvl="1" indent="-514350"/>
            <a:r>
              <a:rPr lang="en-US" dirty="0" smtClean="0"/>
              <a:t>Multivariate analysis in parallel, to improve on cut-based analysis</a:t>
            </a:r>
          </a:p>
          <a:p>
            <a:pPr marL="514350" indent="-514350"/>
            <a:r>
              <a:rPr lang="en-US" dirty="0" smtClean="0"/>
              <a:t>Timeline:</a:t>
            </a:r>
          </a:p>
          <a:p>
            <a:pPr marL="914400" lvl="1" indent="-514350"/>
            <a:r>
              <a:rPr lang="en-US" dirty="0" smtClean="0"/>
              <a:t>Analyses should be semi-frozen by </a:t>
            </a:r>
            <a:r>
              <a:rPr lang="en-US" dirty="0" err="1" smtClean="0"/>
              <a:t>Dubna</a:t>
            </a:r>
            <a:r>
              <a:rPr lang="en-US" dirty="0" smtClean="0"/>
              <a:t> (17 – 19 May)</a:t>
            </a:r>
          </a:p>
          <a:p>
            <a:pPr marL="914400" lvl="1" indent="-514350"/>
            <a:r>
              <a:rPr lang="en-US" dirty="0" smtClean="0"/>
              <a:t>This leaves around 7 weeks </a:t>
            </a:r>
          </a:p>
          <a:p>
            <a:pPr marL="514350" indent="-514350"/>
            <a:r>
              <a:rPr lang="en-US" dirty="0" smtClean="0"/>
              <a:t>Results in the form of:</a:t>
            </a:r>
          </a:p>
          <a:p>
            <a:pPr marL="914400" lvl="1" indent="-514350"/>
            <a:r>
              <a:rPr lang="en-US" dirty="0" smtClean="0"/>
              <a:t>Histogram with # events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</a:p>
          <a:p>
            <a:pPr marL="914400" lvl="1" indent="-514350"/>
            <a:r>
              <a:rPr lang="en-US" dirty="0" smtClean="0"/>
              <a:t>Table of # events expected for each value of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and background type – including statistical and systematic uncertainties</a:t>
            </a:r>
          </a:p>
          <a:p>
            <a:pPr marL="914400" lvl="1" indent="-514350"/>
            <a:r>
              <a:rPr lang="en-US" dirty="0" smtClean="0"/>
              <a:t>Exclusion plot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(95% C.L. limit on σ/σ</a:t>
            </a:r>
            <a:r>
              <a:rPr lang="en-US" baseline="-25000" dirty="0" smtClean="0"/>
              <a:t>SM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marL="914400" lvl="1" indent="-514350"/>
            <a:r>
              <a:rPr lang="en-US" dirty="0" smtClean="0"/>
              <a:t>…plus control plots etc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to be answered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112"/>
            <a:ext cx="8229600" cy="5326238"/>
          </a:xfrm>
        </p:spPr>
        <p:txBody>
          <a:bodyPr>
            <a:normAutofit fontScale="62500" lnSpcReduction="20000"/>
          </a:bodyPr>
          <a:lstStyle/>
          <a:p>
            <a:pPr marL="514350" indent="-514350"/>
            <a:r>
              <a:rPr lang="en-US" dirty="0" smtClean="0"/>
              <a:t>Cut-based analysis focusing on WH -&gt; </a:t>
            </a:r>
            <a:r>
              <a:rPr lang="en-US" dirty="0" err="1" smtClean="0"/>
              <a:t>e/μ</a:t>
            </a:r>
            <a:r>
              <a:rPr lang="en-US" dirty="0" smtClean="0"/>
              <a:t> 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endParaRPr lang="en-US" dirty="0" smtClean="0"/>
          </a:p>
          <a:p>
            <a:pPr marL="914400" lvl="1" indent="-514350"/>
            <a:r>
              <a:rPr lang="en-US" dirty="0" smtClean="0"/>
              <a:t>Establish analysis selection: why is each cut applied and why at each particular value? Are we convinced this is the right thing to do?</a:t>
            </a:r>
          </a:p>
          <a:p>
            <a:pPr marL="914400" lvl="1" indent="-514350"/>
            <a:r>
              <a:rPr lang="en-US" dirty="0" smtClean="0"/>
              <a:t>Establish set of systematic uncertainties: start from combined performance group recommendations. What are the most important? Are there any hidden pitfalls for us?</a:t>
            </a:r>
          </a:p>
          <a:p>
            <a:pPr marL="914400" lvl="1" indent="-514350"/>
            <a:r>
              <a:rPr lang="en-US" dirty="0" smtClean="0"/>
              <a:t>What </a:t>
            </a:r>
            <a:r>
              <a:rPr lang="en-US" dirty="0" err="1" smtClean="0"/>
              <a:t>b</a:t>
            </a:r>
            <a:r>
              <a:rPr lang="en-US" dirty="0" smtClean="0"/>
              <a:t>-taggers and why? What calibrations do we expect to be ready in time? What is the corresponding systematic uncertainty?</a:t>
            </a:r>
          </a:p>
          <a:p>
            <a:pPr marL="914400" lvl="1" indent="-514350"/>
            <a:r>
              <a:rPr lang="en-US" dirty="0" smtClean="0"/>
              <a:t>What sort of exclusion limits can we expect for 0.5, 1, 2 fb</a:t>
            </a:r>
            <a:r>
              <a:rPr lang="en-US" baseline="30000" dirty="0" smtClean="0"/>
              <a:t>-1</a:t>
            </a:r>
            <a:r>
              <a:rPr lang="en-US" dirty="0" smtClean="0"/>
              <a:t> ?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Multivariate analysis in parallel, to improve on cut-based analysis</a:t>
            </a:r>
          </a:p>
          <a:p>
            <a:pPr marL="914400" lvl="1" indent="-514350"/>
            <a:r>
              <a:rPr lang="en-US" dirty="0" smtClean="0"/>
              <a:t>What event </a:t>
            </a:r>
            <a:r>
              <a:rPr lang="en-US" dirty="0" err="1" smtClean="0"/>
              <a:t>preselection</a:t>
            </a:r>
            <a:r>
              <a:rPr lang="en-US" dirty="0" smtClean="0"/>
              <a:t> should be used and why?</a:t>
            </a:r>
          </a:p>
          <a:p>
            <a:pPr marL="914400" lvl="1" indent="-514350"/>
            <a:r>
              <a:rPr lang="en-US" dirty="0" smtClean="0"/>
              <a:t>Use for signal-background separation only or target particular backgrounds?</a:t>
            </a:r>
          </a:p>
          <a:p>
            <a:pPr marL="914400" lvl="1" indent="-514350"/>
            <a:r>
              <a:rPr lang="en-US" dirty="0" smtClean="0"/>
              <a:t>What are the possible bias? Where can it go wrong?</a:t>
            </a:r>
          </a:p>
          <a:p>
            <a:pPr marL="914400" lvl="1" indent="-514350"/>
            <a:r>
              <a:rPr lang="en-US" dirty="0" smtClean="0"/>
              <a:t>What improvement can be expected </a:t>
            </a:r>
            <a:r>
              <a:rPr lang="en-US" dirty="0" err="1" smtClean="0"/>
              <a:t>wrt</a:t>
            </a:r>
            <a:r>
              <a:rPr lang="en-US" dirty="0" smtClean="0"/>
              <a:t> cut-based analysis for 0.5, 1, 2 fb</a:t>
            </a:r>
            <a:r>
              <a:rPr lang="en-US" baseline="30000" dirty="0" smtClean="0"/>
              <a:t>-1 </a:t>
            </a:r>
            <a:r>
              <a:rPr lang="en-US" dirty="0" smtClean="0"/>
              <a:t>?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Exclusion plot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(95% C.L. limit on σ/σ</a:t>
            </a:r>
            <a:r>
              <a:rPr lang="en-US" baseline="-25000" dirty="0" smtClean="0"/>
              <a:t>SM</a:t>
            </a:r>
            <a:r>
              <a:rPr lang="en-US" dirty="0" smtClean="0"/>
              <a:t>)</a:t>
            </a:r>
          </a:p>
          <a:p>
            <a:pPr marL="914400" lvl="1" indent="-514350"/>
            <a:r>
              <a:rPr lang="en-US" dirty="0" smtClean="0"/>
              <a:t>Need someone to implement </a:t>
            </a:r>
            <a:r>
              <a:rPr lang="en-US" dirty="0" err="1" smtClean="0"/>
              <a:t>RooStats</a:t>
            </a:r>
            <a:r>
              <a:rPr lang="en-US" dirty="0" smtClean="0"/>
              <a:t>  workspace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13"/>
                <a:gridCol w="7942987"/>
              </a:tblGrid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Milestones wish list </a:t>
                      </a:r>
                      <a:endParaRPr lang="en-US" sz="1600" dirty="0"/>
                    </a:p>
                  </a:txBody>
                  <a:tcPr/>
                </a:tc>
              </a:tr>
              <a:tr h="865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Dubna</a:t>
                      </a:r>
                      <a:r>
                        <a:rPr lang="en-US" sz="1600" dirty="0" smtClean="0"/>
                        <a:t> workshop – analysis frozen</a:t>
                      </a:r>
                    </a:p>
                    <a:p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this: add data to un-boosted analysis and prepare for result approval </a:t>
                      </a:r>
                    </a:p>
                    <a:p>
                      <a:r>
                        <a:rPr lang="en-US" sz="1600" baseline="0" dirty="0" smtClean="0"/>
                        <a:t>Concentrate more effort on boosted VH with a view to obtaining results quickly</a:t>
                      </a:r>
                      <a:endParaRPr lang="en-US" sz="1600" dirty="0" smtClean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Review results with 2011 data from cut-based</a:t>
                      </a:r>
                      <a:r>
                        <a:rPr lang="en-US" sz="1600" baseline="0" dirty="0" smtClean="0"/>
                        <a:t> and multivariate analyses</a:t>
                      </a:r>
                      <a:endParaRPr lang="en-US" sz="1600" dirty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May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Margin for dealing with unforeseen problems</a:t>
                      </a:r>
                      <a:endParaRPr lang="en-US" sz="1600" dirty="0"/>
                    </a:p>
                  </a:txBody>
                  <a:tcPr/>
                </a:tc>
              </a:tr>
              <a:tr h="865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looking</a:t>
                      </a:r>
                      <a:r>
                        <a:rPr lang="en-US" sz="1600" baseline="0" dirty="0" smtClean="0"/>
                        <a:t> at 2011 data if enough is available. </a:t>
                      </a:r>
                    </a:p>
                    <a:p>
                      <a:r>
                        <a:rPr lang="en-US" sz="1600" baseline="0" dirty="0" smtClean="0"/>
                        <a:t>Any surprises? How does the MC describe the new data? </a:t>
                      </a:r>
                    </a:p>
                    <a:p>
                      <a:r>
                        <a:rPr lang="en-US" sz="1600" baseline="0" dirty="0" smtClean="0"/>
                        <a:t>By now we should have a reasonable idea of results from the multivariate analysis</a:t>
                      </a:r>
                      <a:endParaRPr lang="en-US" sz="1600" dirty="0"/>
                    </a:p>
                  </a:txBody>
                  <a:tcPr/>
                </a:tc>
              </a:tr>
              <a:tr h="3525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</a:t>
                      </a:r>
                      <a:r>
                        <a:rPr lang="en-US" sz="1600" baseline="0" dirty="0" smtClean="0"/>
                        <a:t> of 2 weeks of beam scrubbing. (</a:t>
                      </a:r>
                      <a:r>
                        <a:rPr lang="en-US" sz="1600" dirty="0" smtClean="0"/>
                        <a:t>I’m away for Easter)</a:t>
                      </a:r>
                    </a:p>
                  </a:txBody>
                  <a:tcPr/>
                </a:tc>
              </a:tr>
              <a:tr h="6088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</a:t>
                      </a:r>
                      <a:r>
                        <a:rPr lang="en-US" sz="1600" baseline="0" dirty="0" smtClean="0"/>
                        <a:t> now w</a:t>
                      </a:r>
                      <a:r>
                        <a:rPr lang="en-US" sz="1600" dirty="0" smtClean="0"/>
                        <a:t>e should have a</a:t>
                      </a:r>
                      <a:r>
                        <a:rPr lang="en-US" sz="1600" baseline="0" dirty="0" smtClean="0"/>
                        <a:t> reasonable</a:t>
                      </a:r>
                      <a:r>
                        <a:rPr lang="en-US" sz="1600" dirty="0" smtClean="0"/>
                        <a:t> idea of the</a:t>
                      </a:r>
                      <a:r>
                        <a:rPr lang="en-US" sz="1600" baseline="0" dirty="0" smtClean="0"/>
                        <a:t> exclusion </a:t>
                      </a:r>
                      <a:r>
                        <a:rPr lang="en-US" sz="1600" dirty="0" smtClean="0"/>
                        <a:t>of</a:t>
                      </a:r>
                      <a:r>
                        <a:rPr lang="en-US" sz="1600" baseline="0" dirty="0" smtClean="0"/>
                        <a:t> the cut-based analysis </a:t>
                      </a:r>
                    </a:p>
                    <a:p>
                      <a:r>
                        <a:rPr lang="en-US" sz="1600" dirty="0" smtClean="0"/>
                        <a:t>First report</a:t>
                      </a:r>
                      <a:r>
                        <a:rPr lang="en-US" sz="1600" baseline="0" dirty="0" smtClean="0"/>
                        <a:t> on MVA preliminary results – establish plan for getting results by </a:t>
                      </a:r>
                      <a:r>
                        <a:rPr lang="en-US" sz="1600" baseline="0" dirty="0" err="1" smtClean="0"/>
                        <a:t>Dubna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137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April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Identify the worst </a:t>
                      </a:r>
                      <a:r>
                        <a:rPr lang="en-US" sz="1600" dirty="0" err="1" smtClean="0"/>
                        <a:t>systematics</a:t>
                      </a:r>
                      <a:r>
                        <a:rPr lang="en-US" sz="1600" dirty="0" smtClean="0"/>
                        <a:t> and discuss any possible improvements: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dirty="0" smtClean="0"/>
                        <a:t>Any</a:t>
                      </a:r>
                      <a:r>
                        <a:rPr lang="en-US" sz="1600" baseline="0" dirty="0" smtClean="0"/>
                        <a:t> changes needed in analysis cuts? 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Any study necessary for corrections to some systematic effect? </a:t>
                      </a:r>
                    </a:p>
                    <a:p>
                      <a:r>
                        <a:rPr lang="en-US" sz="1600" baseline="0" dirty="0" smtClean="0"/>
                        <a:t>Multivariate analysis: iterate on </a:t>
                      </a:r>
                      <a:r>
                        <a:rPr lang="en-US" sz="1600" baseline="0" dirty="0" err="1" smtClean="0"/>
                        <a:t>preselection</a:t>
                      </a:r>
                      <a:r>
                        <a:rPr lang="en-US" sz="1600" baseline="0" dirty="0" smtClean="0"/>
                        <a:t> cuts, methods, questions</a:t>
                      </a:r>
                    </a:p>
                    <a:p>
                      <a:r>
                        <a:rPr lang="en-US" sz="1600" baseline="0" dirty="0" smtClean="0"/>
                        <a:t>Assign tasks – divide the work to achieve better results!</a:t>
                      </a:r>
                    </a:p>
                  </a:txBody>
                  <a:tcPr/>
                </a:tc>
              </a:tr>
              <a:tr h="1121635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29 March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Establish analysis</a:t>
                      </a:r>
                      <a:r>
                        <a:rPr lang="en-US" sz="1600" baseline="0" dirty="0" smtClean="0"/>
                        <a:t> cuts: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If possible as result of optimization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600" baseline="0" dirty="0" smtClean="0"/>
                        <a:t>Use 2010 data to develop cuts and show that data is well described by background MC</a:t>
                      </a:r>
                    </a:p>
                    <a:p>
                      <a:r>
                        <a:rPr lang="en-US" sz="1600" baseline="0" dirty="0" smtClean="0"/>
                        <a:t>Start evaluating </a:t>
                      </a:r>
                      <a:r>
                        <a:rPr lang="en-US" sz="1600" baseline="0" dirty="0" err="1" smtClean="0"/>
                        <a:t>systematics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6088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 March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Iterate on</a:t>
                      </a:r>
                      <a:r>
                        <a:rPr lang="en-US" sz="1600" baseline="0" dirty="0" smtClean="0"/>
                        <a:t> analysis cuts – </a:t>
                      </a:r>
                      <a:r>
                        <a:rPr lang="en-US" sz="1600" dirty="0" smtClean="0"/>
                        <a:t>why is each cut applied at each particular value?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Start iteration on multivariate methods to improve analysis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Reconstruction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1115797"/>
            <a:ext cx="8706555" cy="5240553"/>
          </a:xfrm>
          <a:solidFill>
            <a:schemeClr val="bg1">
              <a:alpha val="74000"/>
            </a:schemeClr>
          </a:solidFill>
          <a:effectLst/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/>
              <a:t>Muon</a:t>
            </a:r>
            <a:r>
              <a:rPr lang="en-US" dirty="0" smtClean="0"/>
              <a:t> CP group recommendations for release 16: </a:t>
            </a:r>
          </a:p>
          <a:p>
            <a:pPr lvl="1"/>
            <a:r>
              <a:rPr lang="en-US" dirty="0" smtClean="0"/>
              <a:t>Reconstruction efficiency and isolation efficiency scale factors, momentum smearing functions</a:t>
            </a:r>
          </a:p>
          <a:p>
            <a:pPr lvl="1"/>
            <a:r>
              <a:rPr lang="en-US" dirty="0" smtClean="0">
                <a:hlinkClick r:id="rId2"/>
              </a:rPr>
              <a:t>https://twiki.cern.ch/twiki/bin/view/AtlasProtected/MCPAnalysisGuidelinesRel16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Jet/</a:t>
            </a:r>
            <a:r>
              <a:rPr lang="en-US" dirty="0" err="1" smtClean="0"/>
              <a:t>Etmiss</a:t>
            </a:r>
            <a:r>
              <a:rPr lang="en-US" dirty="0" smtClean="0"/>
              <a:t> recommendations for </a:t>
            </a:r>
            <a:r>
              <a:rPr lang="en-US" b="1" dirty="0" smtClean="0"/>
              <a:t>jet cleaning </a:t>
            </a:r>
            <a:r>
              <a:rPr lang="en-US" dirty="0" smtClean="0"/>
              <a:t>in release 16:</a:t>
            </a:r>
          </a:p>
          <a:p>
            <a:pPr lvl="1"/>
            <a:r>
              <a:rPr lang="en-US" dirty="0" smtClean="0"/>
              <a:t>Medium jet cleaning should give similar rejection to </a:t>
            </a:r>
            <a:r>
              <a:rPr lang="en-US" dirty="0" err="1" smtClean="0"/>
              <a:t>rel</a:t>
            </a:r>
            <a:r>
              <a:rPr lang="en-US" dirty="0" smtClean="0"/>
              <a:t> 15 cleaning but with better efficiency</a:t>
            </a:r>
          </a:p>
          <a:p>
            <a:pPr lvl="1"/>
            <a:r>
              <a:rPr lang="en-US" dirty="0" smtClean="0"/>
              <a:t>Tight jet cleaning should not be used – still under discussion</a:t>
            </a:r>
          </a:p>
          <a:p>
            <a:pPr lvl="1"/>
            <a:r>
              <a:rPr lang="en-US" dirty="0" smtClean="0">
                <a:hlinkClick r:id="rId3"/>
              </a:rPr>
              <a:t>https://twiki.cern.ch/twiki/bin/view/AtlasProtected/HowToCleanJets#Bad_jets_rel16_data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New!: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</a:t>
            </a:r>
            <a:r>
              <a:rPr lang="en-US" b="1" dirty="0" err="1" smtClean="0"/>
              <a:t>b</a:t>
            </a:r>
            <a:r>
              <a:rPr lang="en-US" b="1" dirty="0" smtClean="0"/>
              <a:t>-tagging calibrations</a:t>
            </a:r>
            <a:r>
              <a:rPr lang="en-US" dirty="0" smtClean="0"/>
              <a:t> for release 16 based on full 2010 data:</a:t>
            </a:r>
          </a:p>
          <a:p>
            <a:pPr lvl="1"/>
            <a:r>
              <a:rPr lang="en-US" dirty="0" smtClean="0">
                <a:hlinkClick r:id="rId4"/>
              </a:rPr>
              <a:t>https://twiki.cern.ch/twiki/bin/view/AtlasProtected/Analysis16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smtClean="0"/>
              <a:t>/gamma recommendations for </a:t>
            </a:r>
            <a:r>
              <a:rPr lang="en-US" b="1" dirty="0" smtClean="0"/>
              <a:t>energy scale and resolution</a:t>
            </a:r>
            <a:r>
              <a:rPr lang="en-US" dirty="0" smtClean="0"/>
              <a:t> in release 16:</a:t>
            </a:r>
          </a:p>
          <a:p>
            <a:pPr lvl="1"/>
            <a:r>
              <a:rPr lang="en-US" dirty="0" smtClean="0">
                <a:hlinkClick r:id="rId5"/>
              </a:rPr>
              <a:t>https://twiki.cern.ch/twiki/bin/view/AtlasProtected/EnergyScaleResolutionRecommendations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rescaler</a:t>
            </a:r>
            <a:r>
              <a:rPr lang="en-US" dirty="0" smtClean="0"/>
              <a:t> tool: </a:t>
            </a:r>
            <a:r>
              <a:rPr lang="en-US" u="sng" dirty="0" smtClean="0">
                <a:hlinkClick r:id="rId6"/>
              </a:rPr>
              <a:t>https://twiki.cern.ch/twiki/bin/view/AtlasProtected/EnergyRescaler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Model </a:t>
            </a:r>
            <a:r>
              <a:rPr lang="en-US" b="1" dirty="0" smtClean="0"/>
              <a:t>W/Z </a:t>
            </a:r>
            <a:r>
              <a:rPr lang="en-US" dirty="0" smtClean="0"/>
              <a:t>group </a:t>
            </a:r>
            <a:r>
              <a:rPr lang="en-US" b="1" dirty="0" smtClean="0">
                <a:solidFill>
                  <a:srgbClr val="FF0000"/>
                </a:solidFill>
              </a:rPr>
              <a:t>baseline selection </a:t>
            </a:r>
            <a:r>
              <a:rPr lang="en-US" dirty="0" smtClean="0"/>
              <a:t>for release 16 (next 4 slides):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7"/>
              </a:rPr>
              <a:t>discussion</a:t>
            </a:r>
            <a:r>
              <a:rPr lang="en-US" dirty="0" smtClean="0"/>
              <a:t> in W/Z group </a:t>
            </a:r>
            <a:r>
              <a:rPr lang="en-US" dirty="0" smtClean="0">
                <a:hlinkClick r:id="rId8"/>
              </a:rPr>
              <a:t>Sharepoint</a:t>
            </a:r>
            <a:endParaRPr lang="en-US" dirty="0" smtClean="0"/>
          </a:p>
          <a:p>
            <a:pPr lvl="1"/>
            <a:r>
              <a:rPr lang="en-US" dirty="0" smtClean="0"/>
              <a:t>Also, finer points (and perhaps the not so fine) still being discussed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11" y="173602"/>
            <a:ext cx="8384822" cy="61827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6" y="135261"/>
            <a:ext cx="8475134" cy="623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2" y="98778"/>
            <a:ext cx="8614790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changes in W/Z baseline selection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0" y="866525"/>
            <a:ext cx="7875220" cy="571111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159"/>
          </a:xfrm>
        </p:spPr>
        <p:txBody>
          <a:bodyPr/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520"/>
            <a:ext cx="8229600" cy="242258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Currently 136 bunches in 7 trains (+ pilot) – 450 </a:t>
            </a:r>
            <a:r>
              <a:rPr lang="en-US" dirty="0" err="1" smtClean="0"/>
              <a:t>GeV</a:t>
            </a:r>
            <a:r>
              <a:rPr lang="en-US" dirty="0" smtClean="0"/>
              <a:t> and 3.5 </a:t>
            </a:r>
            <a:r>
              <a:rPr lang="en-US" dirty="0" err="1" smtClean="0"/>
              <a:t>TeV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Collected data without magnetic field during weekend</a:t>
            </a:r>
          </a:p>
          <a:p>
            <a:pPr lvl="1"/>
            <a:r>
              <a:rPr lang="en-US" dirty="0" smtClean="0"/>
              <a:t>Solenoid now up, but </a:t>
            </a:r>
            <a:r>
              <a:rPr lang="en-US" dirty="0" err="1" smtClean="0"/>
              <a:t>toroid</a:t>
            </a:r>
            <a:r>
              <a:rPr lang="en-US" dirty="0" smtClean="0"/>
              <a:t> still down for </a:t>
            </a:r>
            <a:r>
              <a:rPr lang="en-US" dirty="0" err="1" smtClean="0"/>
              <a:t>μ</a:t>
            </a:r>
            <a:r>
              <a:rPr lang="en-US" dirty="0" smtClean="0"/>
              <a:t> alignment run</a:t>
            </a:r>
          </a:p>
          <a:p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 smtClean="0"/>
              <a:t>beam lifetimes </a:t>
            </a:r>
            <a:r>
              <a:rPr lang="en-US" dirty="0" smtClean="0"/>
              <a:t>(≈50h) but vacuum </a:t>
            </a:r>
            <a:r>
              <a:rPr lang="en-US" dirty="0" smtClean="0"/>
              <a:t>spike in ATLAS (up to 10</a:t>
            </a:r>
            <a:r>
              <a:rPr lang="en-US" baseline="30000" dirty="0" smtClean="0"/>
              <a:t>-</a:t>
            </a:r>
            <a:r>
              <a:rPr lang="en-US" baseline="30000" dirty="0" smtClean="0"/>
              <a:t>6</a:t>
            </a:r>
            <a:r>
              <a:rPr lang="en-US" dirty="0" smtClean="0"/>
              <a:t>mbar) </a:t>
            </a:r>
            <a:r>
              <a:rPr lang="en-US" dirty="0" smtClean="0"/>
              <a:t>not yet </a:t>
            </a:r>
            <a:r>
              <a:rPr lang="en-US" dirty="0" smtClean="0"/>
              <a:t>understood</a:t>
            </a:r>
          </a:p>
          <a:p>
            <a:pPr lvl="1"/>
            <a:r>
              <a:rPr lang="en-US" dirty="0" smtClean="0"/>
              <a:t>Clear </a:t>
            </a:r>
            <a:r>
              <a:rPr lang="en-US" dirty="0" err="1" smtClean="0"/>
              <a:t>e</a:t>
            </a:r>
            <a:r>
              <a:rPr lang="en-US" dirty="0" smtClean="0"/>
              <a:t>-cloud effect (up to 10</a:t>
            </a:r>
            <a:r>
              <a:rPr lang="en-US" baseline="30000" dirty="0" smtClean="0"/>
              <a:t>-8</a:t>
            </a:r>
            <a:r>
              <a:rPr lang="en-US" dirty="0" smtClean="0"/>
              <a:t>mbar in IP8)</a:t>
            </a:r>
            <a:r>
              <a:rPr lang="en-US" dirty="0" smtClean="0"/>
              <a:t> – </a:t>
            </a:r>
            <a:r>
              <a:rPr lang="en-US" dirty="0" err="1" smtClean="0"/>
              <a:t>e</a:t>
            </a:r>
            <a:r>
              <a:rPr lang="en-US" dirty="0" smtClean="0"/>
              <a:t>-cloud</a:t>
            </a:r>
            <a:r>
              <a:rPr lang="en-US" dirty="0" smtClean="0"/>
              <a:t>-protection solenoids are</a:t>
            </a:r>
            <a:r>
              <a:rPr lang="en-US" dirty="0" smtClean="0"/>
              <a:t> still OFF until </a:t>
            </a:r>
            <a:r>
              <a:rPr lang="en-US" dirty="0" smtClean="0"/>
              <a:t>t</a:t>
            </a:r>
            <a:r>
              <a:rPr lang="en-US" dirty="0" smtClean="0"/>
              <a:t>echnical stop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35" y="3679757"/>
            <a:ext cx="7739743" cy="2452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78"/>
            <a:ext cx="8229600" cy="829289"/>
          </a:xfrm>
        </p:spPr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87" y="973357"/>
            <a:ext cx="4551587" cy="56175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Beate’s</a:t>
            </a:r>
            <a:r>
              <a:rPr lang="en-US" dirty="0" smtClean="0"/>
              <a:t> </a:t>
            </a:r>
            <a:r>
              <a:rPr lang="en-US" dirty="0" smtClean="0"/>
              <a:t>talk at the last weekly: </a:t>
            </a:r>
            <a:r>
              <a:rPr lang="en-US" dirty="0" smtClean="0">
                <a:hlinkClick r:id="rId2"/>
              </a:rPr>
              <a:t>http://indico.cern.ch/getFile.py/access?contribId=3&amp;resId=0&amp;materialId=slides&amp;confId=119629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Luminosity </a:t>
            </a:r>
            <a:r>
              <a:rPr lang="en-US" dirty="0" smtClean="0"/>
              <a:t>per bunch</a:t>
            </a:r>
            <a:r>
              <a:rPr lang="en-US" dirty="0" smtClean="0"/>
              <a:t> ≈1.3 times </a:t>
            </a:r>
            <a:r>
              <a:rPr lang="en-US" dirty="0" smtClean="0"/>
              <a:t>larger than in last 2010 </a:t>
            </a:r>
            <a:r>
              <a:rPr lang="en-US" dirty="0" smtClean="0"/>
              <a:t>runs (smaller </a:t>
            </a:r>
            <a:r>
              <a:rPr lang="en-US" dirty="0" err="1" smtClean="0"/>
              <a:t>β</a:t>
            </a:r>
            <a:r>
              <a:rPr lang="en-US" dirty="0" smtClean="0"/>
              <a:t>* now)</a:t>
            </a:r>
          </a:p>
          <a:p>
            <a:endParaRPr lang="en-US" dirty="0" smtClean="0"/>
          </a:p>
          <a:p>
            <a:r>
              <a:rPr lang="en-US" dirty="0" smtClean="0"/>
              <a:t>Overall </a:t>
            </a:r>
            <a:r>
              <a:rPr lang="en-US" dirty="0" smtClean="0"/>
              <a:t>luminosity </a:t>
            </a:r>
            <a:r>
              <a:rPr lang="en-US" dirty="0" smtClean="0"/>
              <a:t>normalization </a:t>
            </a:r>
            <a:r>
              <a:rPr lang="en-US" dirty="0" smtClean="0"/>
              <a:t>not yet fully understood</a:t>
            </a:r>
            <a:endParaRPr lang="en-US" dirty="0" smtClean="0"/>
          </a:p>
          <a:p>
            <a:pPr lvl="1"/>
            <a:r>
              <a:rPr lang="en-US" dirty="0" smtClean="0"/>
              <a:t>Differences </a:t>
            </a:r>
            <a:r>
              <a:rPr lang="en-US" dirty="0" smtClean="0"/>
              <a:t>of 5‐10% seen between different algorithms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3.4% uncertainty from last year not directly applicable for </a:t>
            </a:r>
            <a:r>
              <a:rPr lang="en-US" dirty="0" smtClean="0"/>
              <a:t>2011</a:t>
            </a:r>
          </a:p>
          <a:p>
            <a:endParaRPr lang="en-US" dirty="0" smtClean="0"/>
          </a:p>
          <a:p>
            <a:r>
              <a:rPr lang="en-US" dirty="0" err="1" smtClean="0"/>
              <a:t>Beamspot</a:t>
            </a:r>
            <a:r>
              <a:rPr lang="en-US" dirty="0" smtClean="0"/>
              <a:t> ≈2 times smaller than in 2010</a:t>
            </a:r>
          </a:p>
          <a:p>
            <a:endParaRPr lang="en-US" dirty="0" smtClean="0"/>
          </a:p>
          <a:p>
            <a:r>
              <a:rPr lang="en-US" dirty="0" smtClean="0"/>
              <a:t>Pileup peak </a:t>
            </a:r>
            <a:r>
              <a:rPr lang="en-US" dirty="0" smtClean="0"/>
              <a:t>values up to</a:t>
            </a:r>
            <a:r>
              <a:rPr lang="en-US" dirty="0" smtClean="0"/>
              <a:t> </a:t>
            </a:r>
            <a:r>
              <a:rPr lang="en-US" dirty="0" err="1" smtClean="0"/>
              <a:t>μ</a:t>
            </a:r>
            <a:r>
              <a:rPr lang="en-US" dirty="0" smtClean="0"/>
              <a:t> = 5.8 found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values below 2.8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agrees to within 10% </a:t>
            </a:r>
            <a:r>
              <a:rPr lang="en-US" dirty="0" smtClean="0"/>
              <a:t>with expectation </a:t>
            </a:r>
            <a:r>
              <a:rPr lang="en-US" dirty="0" smtClean="0"/>
              <a:t>given </a:t>
            </a:r>
            <a:r>
              <a:rPr lang="en-US" dirty="0" smtClean="0"/>
              <a:t>machine parameters</a:t>
            </a:r>
          </a:p>
          <a:p>
            <a:pPr lvl="1"/>
            <a:r>
              <a:rPr lang="en-US" dirty="0" smtClean="0"/>
              <a:t>Highest </a:t>
            </a:r>
            <a:r>
              <a:rPr lang="en-US" dirty="0" smtClean="0"/>
              <a:t>value in 2010 was 4.7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904" y="1025928"/>
            <a:ext cx="4747818" cy="2218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905" y="3352946"/>
            <a:ext cx="3239934" cy="3285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…or life without the ESD</a:t>
            </a:r>
          </a:p>
          <a:p>
            <a:r>
              <a:rPr lang="en-US" dirty="0" smtClean="0"/>
              <a:t>2011</a:t>
            </a:r>
            <a:r>
              <a:rPr lang="en-US" dirty="0" smtClean="0"/>
              <a:t>/2012 plan for the distribution of </a:t>
            </a:r>
            <a:r>
              <a:rPr lang="en-US" dirty="0" smtClean="0"/>
              <a:t>data coming into effect – described here: </a:t>
            </a:r>
            <a:r>
              <a:rPr lang="en-US" dirty="0" smtClean="0">
                <a:hlinkClick r:id="rId2"/>
              </a:rPr>
              <a:t>http://cdsweb.cern.ch/record/</a:t>
            </a:r>
            <a:r>
              <a:rPr lang="en-US" dirty="0" smtClean="0">
                <a:hlinkClick r:id="rId2"/>
              </a:rPr>
              <a:t>1335459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ESDs</a:t>
            </a:r>
            <a:r>
              <a:rPr lang="en-US" dirty="0" smtClean="0"/>
              <a:t> </a:t>
            </a:r>
            <a:r>
              <a:rPr lang="en-US" dirty="0" smtClean="0"/>
              <a:t>for</a:t>
            </a:r>
            <a:r>
              <a:rPr lang="en-US" dirty="0" smtClean="0"/>
              <a:t> bulk </a:t>
            </a:r>
            <a:r>
              <a:rPr lang="en-US" dirty="0" smtClean="0"/>
              <a:t>physics streams will only be available for a fixed time </a:t>
            </a:r>
            <a:r>
              <a:rPr lang="en-US" dirty="0" smtClean="0"/>
              <a:t>period (initially </a:t>
            </a:r>
            <a:r>
              <a:rPr lang="en-US" dirty="0" smtClean="0"/>
              <a:t>6 </a:t>
            </a:r>
            <a:r>
              <a:rPr lang="en-US" dirty="0" smtClean="0"/>
              <a:t>weeks)</a:t>
            </a:r>
          </a:p>
          <a:p>
            <a:endParaRPr lang="en-US" dirty="0" smtClean="0"/>
          </a:p>
          <a:p>
            <a:r>
              <a:rPr lang="en-US" dirty="0" smtClean="0"/>
              <a:t>Analyses concerned need to change </a:t>
            </a:r>
            <a:r>
              <a:rPr lang="en-US" dirty="0" smtClean="0"/>
              <a:t>to</a:t>
            </a:r>
            <a:r>
              <a:rPr lang="en-US" dirty="0" smtClean="0"/>
              <a:t> either </a:t>
            </a:r>
            <a:r>
              <a:rPr lang="en-US" dirty="0" err="1" smtClean="0"/>
              <a:t>DESDs</a:t>
            </a:r>
            <a:r>
              <a:rPr lang="en-US" dirty="0" smtClean="0"/>
              <a:t> or </a:t>
            </a:r>
            <a:r>
              <a:rPr lang="en-US" dirty="0" err="1" smtClean="0"/>
              <a:t>AODs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DESD content </a:t>
            </a:r>
            <a:r>
              <a:rPr lang="en-US" dirty="0" smtClean="0"/>
              <a:t>described here: </a:t>
            </a:r>
            <a:r>
              <a:rPr lang="en-US" dirty="0" smtClean="0">
                <a:hlinkClick r:id="rId3"/>
              </a:rPr>
              <a:t>https://twiki.cern.ch/twiki/bin/view/AtlasProtected/</a:t>
            </a:r>
            <a:r>
              <a:rPr lang="en-US" dirty="0" smtClean="0">
                <a:hlinkClick r:id="rId3"/>
              </a:rPr>
              <a:t>PerformanceDPD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419"/>
          </a:xfrm>
        </p:spPr>
        <p:txBody>
          <a:bodyPr/>
          <a:lstStyle/>
          <a:p>
            <a:r>
              <a:rPr lang="en-US" dirty="0" smtClean="0"/>
              <a:t>Physics-Statistics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57"/>
            <a:ext cx="8229600" cy="165068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Preliminary meeting on procedure for ATLAS-CMS exclusion limits last week: </a:t>
            </a:r>
            <a:r>
              <a:rPr lang="en-US" dirty="0" smtClean="0">
                <a:hlinkClick r:id="rId2"/>
              </a:rPr>
              <a:t>http://indico.cern.ch/conferenceDisplay.py?confId=131204</a:t>
            </a:r>
            <a:endParaRPr lang="en-US" dirty="0" smtClean="0"/>
          </a:p>
          <a:p>
            <a:r>
              <a:rPr lang="en-US" dirty="0" smtClean="0"/>
              <a:t>New meeting (probably this Friday) to continue 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6" y="2917086"/>
            <a:ext cx="4401882" cy="3285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078" y="2917086"/>
            <a:ext cx="4684922" cy="3414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Other news &amp; etc:</a:t>
            </a:r>
          </a:p>
          <a:p>
            <a:r>
              <a:rPr lang="en-US" dirty="0" smtClean="0"/>
              <a:t>Foreseen trigger menu and expected rates can be found here: </a:t>
            </a:r>
            <a:r>
              <a:rPr lang="en-US" dirty="0" smtClean="0">
                <a:hlinkClick r:id="rId2"/>
              </a:rPr>
              <a:t>https://aagaard.web.cern.ch/aagaard/Rates/Mar01.html</a:t>
            </a:r>
            <a:endParaRPr lang="en-US" dirty="0" smtClean="0"/>
          </a:p>
          <a:p>
            <a:pPr lvl="1"/>
            <a:r>
              <a:rPr lang="en-US" dirty="0" smtClean="0"/>
              <a:t>Please remember to check also list of triggers in HSG5 validation (backup slides)</a:t>
            </a:r>
          </a:p>
          <a:p>
            <a:endParaRPr lang="en-US" dirty="0" smtClean="0"/>
          </a:p>
          <a:p>
            <a:r>
              <a:rPr lang="en-US" dirty="0" smtClean="0"/>
              <a:t>Discussion on jet-electron overlap removal for W/Z measurements in SM group (</a:t>
            </a:r>
            <a:r>
              <a:rPr lang="en-US" dirty="0" err="1" smtClean="0"/>
              <a:t>conclusions?):</a:t>
            </a:r>
            <a:r>
              <a:rPr lang="en-US" u="sng" dirty="0" err="1" smtClean="0">
                <a:hlinkClick r:id="rId3"/>
              </a:rPr>
              <a:t>http</a:t>
            </a:r>
            <a:r>
              <a:rPr lang="en-US" u="sng" dirty="0" err="1" smtClean="0">
                <a:hlinkClick r:id="rId3"/>
              </a:rPr>
              <a:t>://indico.cern.ch/conferenceDisplay.py?confId</a:t>
            </a:r>
            <a:r>
              <a:rPr lang="en-US" u="sng" dirty="0" smtClean="0">
                <a:hlinkClick r:id="rId3"/>
              </a:rPr>
              <a:t>=131538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Meeting on W + heavy </a:t>
            </a:r>
            <a:r>
              <a:rPr lang="en-US" dirty="0" err="1" smtClean="0"/>
              <a:t>flavour</a:t>
            </a:r>
            <a:r>
              <a:rPr lang="en-US" dirty="0" smtClean="0"/>
              <a:t> jet analysis tomorrow: </a:t>
            </a:r>
            <a:r>
              <a:rPr lang="en-US" u="sng" dirty="0" smtClean="0">
                <a:hlinkClick r:id="rId4"/>
              </a:rPr>
              <a:t>https://indico.cern.ch/conferenceDisplay.py?confId=131971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410"/>
          </a:xfrm>
        </p:spPr>
        <p:txBody>
          <a:bodyPr/>
          <a:lstStyle/>
          <a:p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048"/>
            <a:ext cx="8229600" cy="188572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Charged agenda! Good!  </a:t>
            </a:r>
          </a:p>
          <a:p>
            <a:r>
              <a:rPr lang="en-US" dirty="0" smtClean="0"/>
              <a:t>Status reports on </a:t>
            </a:r>
            <a:r>
              <a:rPr lang="en-US" dirty="0" err="1" smtClean="0"/>
              <a:t>ttH</a:t>
            </a:r>
            <a:r>
              <a:rPr lang="en-US" dirty="0" smtClean="0"/>
              <a:t> analyses from Glasgow and Barcelona</a:t>
            </a:r>
          </a:p>
          <a:p>
            <a:r>
              <a:rPr lang="en-US" dirty="0" smtClean="0"/>
              <a:t>Status reports on WH analyses</a:t>
            </a:r>
          </a:p>
          <a:p>
            <a:pPr lvl="1"/>
            <a:r>
              <a:rPr lang="en-US" dirty="0" smtClean="0"/>
              <a:t>Including cut-based and multivariate analyses  </a:t>
            </a:r>
          </a:p>
          <a:p>
            <a:pPr lvl="1"/>
            <a:r>
              <a:rPr lang="en-US" dirty="0" smtClean="0"/>
              <a:t>Discussion on WH selection – important! </a:t>
            </a:r>
            <a:r>
              <a:rPr lang="en-US" smtClean="0"/>
              <a:t>Should </a:t>
            </a:r>
            <a:r>
              <a:rPr lang="en-US" dirty="0" smtClean="0"/>
              <a:t>try to conclude on this in </a:t>
            </a:r>
            <a:r>
              <a:rPr lang="en-US" dirty="0" smtClean="0"/>
              <a:t>≈1 </a:t>
            </a:r>
            <a:r>
              <a:rPr lang="en-US" dirty="0" smtClean="0"/>
              <a:t>week (see “roadmap wish list” in backup slides)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80" y="3034776"/>
            <a:ext cx="6725255" cy="3321574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3834190" y="1149048"/>
            <a:ext cx="362858" cy="350762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16113"/>
            <a:ext cx="8229600" cy="1519832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HSG5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Arnaud asks how to update the Trigger menu in the HSG5 validation package</a:t>
            </a:r>
          </a:p>
          <a:p>
            <a:endParaRPr lang="en-US" dirty="0" smtClean="0"/>
          </a:p>
          <a:p>
            <a:r>
              <a:rPr lang="en-US" dirty="0" smtClean="0"/>
              <a:t>Triggers currently being monitored:</a:t>
            </a:r>
          </a:p>
          <a:p>
            <a:pPr lvl="1"/>
            <a:r>
              <a:rPr lang="en-US" dirty="0" smtClean="0"/>
              <a:t>L1 Triggers: L1_MU10, L1_MU15, L1_MU20_XE30, L1_EM10, L1_EM14, L1_EM18_XE30, L1_TAU9I_3J5_2J20, L1_TAU9_XE15, L1_XE40</a:t>
            </a:r>
          </a:p>
          <a:p>
            <a:pPr lvl="1"/>
            <a:r>
              <a:rPr lang="en-US" dirty="0" smtClean="0"/>
              <a:t>L2 Triggers: L2_mu10, L2_mu15, L2_mu20_xe30, L2_e10_medium, L2_e15_medium, L2_e20_loose, L2_e20_loose_xe30, L2_tau16i_loose_3j30, L2_tau16_loose_xe20, L2_xe40</a:t>
            </a:r>
          </a:p>
          <a:p>
            <a:pPr lvl="1"/>
            <a:r>
              <a:rPr lang="en-US" dirty="0" smtClean="0"/>
              <a:t>Event Filter Triggers: EF_mu10, EF_mu15, EF_mu20_xe30, EF_e10_medium, EF_e15_medium, EF_e20_loose, EF_e20_loose_xe30, EF_tau16i_loose_3j30, EF_tau16_loose_xe20, EF_xe40</a:t>
            </a:r>
          </a:p>
          <a:p>
            <a:endParaRPr lang="en-US" dirty="0" smtClean="0"/>
          </a:p>
          <a:p>
            <a:r>
              <a:rPr lang="en-US" dirty="0" smtClean="0"/>
              <a:t>Several of these are already obsolete… </a:t>
            </a:r>
          </a:p>
          <a:p>
            <a:endParaRPr lang="en-US" dirty="0" smtClean="0"/>
          </a:p>
          <a:p>
            <a:r>
              <a:rPr lang="en-US" dirty="0" smtClean="0"/>
              <a:t>Please check what your triggers will be for 2011 (until Summer) and let us know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- 22/3/2011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52941</TotalTime>
  <Words>1775</Words>
  <Application>Microsoft Macintosh PowerPoint</Application>
  <PresentationFormat>On-screen Show (4:3)</PresentationFormat>
  <Paragraphs>201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H-&gt;bb Weekly Meeting</vt:lpstr>
      <vt:lpstr>News! News! News!</vt:lpstr>
      <vt:lpstr>The story so far…</vt:lpstr>
      <vt:lpstr>Data Distribution Model</vt:lpstr>
      <vt:lpstr>Physics-Statistics meeting</vt:lpstr>
      <vt:lpstr>News! News! News!</vt:lpstr>
      <vt:lpstr>Today…</vt:lpstr>
      <vt:lpstr>Backup</vt:lpstr>
      <vt:lpstr>HSG5 Validation</vt:lpstr>
      <vt:lpstr>Proposed Roadmap for WH Analysis</vt:lpstr>
      <vt:lpstr>Questions to be answered</vt:lpstr>
      <vt:lpstr>Slide 12</vt:lpstr>
      <vt:lpstr>Reconstruction issues</vt:lpstr>
      <vt:lpstr>Slide 14</vt:lpstr>
      <vt:lpstr>Slide 15</vt:lpstr>
      <vt:lpstr>Slide 16</vt:lpstr>
      <vt:lpstr>Future changes in W/Z baseline selection 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74</cp:revision>
  <cp:lastPrinted>2011-03-09T00:38:09Z</cp:lastPrinted>
  <dcterms:created xsi:type="dcterms:W3CDTF">2011-03-21T21:57:22Z</dcterms:created>
  <dcterms:modified xsi:type="dcterms:W3CDTF">2011-03-22T09:32:38Z</dcterms:modified>
</cp:coreProperties>
</file>