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21" r:id="rId3"/>
    <p:sldId id="324" r:id="rId4"/>
    <p:sldId id="329" r:id="rId5"/>
    <p:sldId id="330" r:id="rId6"/>
    <p:sldId id="298" r:id="rId7"/>
    <p:sldId id="331" r:id="rId8"/>
    <p:sldId id="325" r:id="rId9"/>
    <p:sldId id="320" r:id="rId10"/>
    <p:sldId id="332" r:id="rId11"/>
    <p:sldId id="322" r:id="rId12"/>
    <p:sldId id="323" r:id="rId13"/>
    <p:sldId id="328" r:id="rId14"/>
    <p:sldId id="327" r:id="rId15"/>
    <p:sldId id="30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8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A0C595-18C6-B442-82AB-588C14C1CB0A}" type="datetimeFigureOut">
              <a:rPr lang="en-US" smtClean="0"/>
              <a:t>15/05/15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C523D7-47D5-A24A-A748-4636597D2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4922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1EBA2-4588-E041-BDB6-6CA94C62F0F2}" type="datetimeFigureOut">
              <a:rPr lang="en-US" smtClean="0"/>
              <a:t>15/05/15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DC8967-4E2F-D54B-B94A-2703DA54E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106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125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443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691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009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33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8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531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492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3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422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087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020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ts.cern.ch/jira/browse/ATR-11022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ts.cern.ch/jira/browse/ATR-11022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ts.cern.ch/jira/browse/ATR-11055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Jet/MET Trigger On-Call Report And some validation as well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443513"/>
            <a:ext cx="6400800" cy="76997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– LIP</a:t>
            </a:r>
          </a:p>
          <a:p>
            <a:r>
              <a:rPr lang="en-US" smtClean="0"/>
              <a:t>Jet Trigger </a:t>
            </a:r>
            <a:r>
              <a:rPr lang="en-US" dirty="0" smtClean="0"/>
              <a:t>Meeting </a:t>
            </a:r>
            <a:r>
              <a:rPr lang="en-US" smtClean="0"/>
              <a:t>– </a:t>
            </a:r>
            <a:r>
              <a:rPr lang="en-US" smtClean="0"/>
              <a:t>12/</a:t>
            </a:r>
            <a:r>
              <a:rPr lang="en-US" dirty="0"/>
              <a:t>5</a:t>
            </a:r>
            <a:r>
              <a:rPr lang="en-US" dirty="0" smtClean="0"/>
              <a:t>/2015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515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263961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Strange phi distribution?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10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2963" y="1191673"/>
            <a:ext cx="3976848" cy="269694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0354" y="3888616"/>
            <a:ext cx="3861246" cy="261854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3882188"/>
            <a:ext cx="3751339" cy="2544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354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Collisions @ 900GeV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603" y="1151504"/>
            <a:ext cx="8229600" cy="53226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Runs 263964 and 263965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11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1683772"/>
            <a:ext cx="6275545" cy="47085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895" y="2903007"/>
            <a:ext cx="2437905" cy="2062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615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08102" cy="1143000"/>
          </a:xfrm>
        </p:spPr>
        <p:txBody>
          <a:bodyPr/>
          <a:lstStyle/>
          <a:p>
            <a:r>
              <a:rPr lang="en-US" dirty="0"/>
              <a:t>2</a:t>
            </a:r>
            <a:r>
              <a:rPr lang="en-US" dirty="0" smtClean="0"/>
              <a:t>63993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4108102" cy="17553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Hot sector in </a:t>
            </a:r>
            <a:r>
              <a:rPr lang="en-US" dirty="0" err="1" smtClean="0"/>
              <a:t>HLTCalo</a:t>
            </a:r>
            <a:r>
              <a:rPr lang="en-US" dirty="0" smtClean="0"/>
              <a:t> </a:t>
            </a:r>
            <a:r>
              <a:rPr lang="en-US" dirty="0" err="1" smtClean="0"/>
              <a:t>topocluster</a:t>
            </a:r>
            <a:r>
              <a:rPr lang="en-US" dirty="0" smtClean="0"/>
              <a:t> </a:t>
            </a:r>
            <a:r>
              <a:rPr lang="en-US" dirty="0" err="1" smtClean="0"/>
              <a:t>eta</a:t>
            </a:r>
            <a:r>
              <a:rPr lang="en-US" dirty="0" err="1"/>
              <a:t>,</a:t>
            </a:r>
            <a:r>
              <a:rPr lang="en-US" dirty="0" err="1" smtClean="0"/>
              <a:t>phi</a:t>
            </a:r>
            <a:r>
              <a:rPr lang="en-US" dirty="0" smtClean="0"/>
              <a:t> distribution</a:t>
            </a:r>
          </a:p>
          <a:p>
            <a:r>
              <a:rPr lang="en-US" dirty="0" smtClean="0"/>
              <a:t>Not in </a:t>
            </a:r>
            <a:r>
              <a:rPr lang="en-US" dirty="0" err="1" smtClean="0"/>
              <a:t>tcem</a:t>
            </a:r>
            <a:r>
              <a:rPr lang="en-US" dirty="0" smtClean="0"/>
              <a:t> or </a:t>
            </a:r>
            <a:r>
              <a:rPr lang="en-US" dirty="0" err="1" smtClean="0"/>
              <a:t>tclcw</a:t>
            </a:r>
            <a:endParaRPr lang="en-US" dirty="0" smtClean="0"/>
          </a:p>
          <a:p>
            <a:r>
              <a:rPr lang="en-US" dirty="0" smtClean="0"/>
              <a:t>Comes from L1Muon-seeded tau chains! (thanks </a:t>
            </a:r>
            <a:r>
              <a:rPr lang="en-US" dirty="0" err="1" smtClean="0"/>
              <a:t>Sebastien</a:t>
            </a:r>
            <a:r>
              <a:rPr lang="en-US" dirty="0" smtClean="0"/>
              <a:t>!)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12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5302" y="422884"/>
            <a:ext cx="4578698" cy="310509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7952" y="3527978"/>
            <a:ext cx="4273648" cy="289822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738027" y="2399027"/>
            <a:ext cx="22889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chemeClr val="bg1"/>
                </a:solidFill>
              </a:rPr>
              <a:t>TrigCaloClusterMaker_topo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83374" y="5436530"/>
            <a:ext cx="30885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chemeClr val="bg1"/>
                </a:solidFill>
              </a:rPr>
              <a:t>TrigCaloClusterMaker_topo_tcemFS</a:t>
            </a:r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" y="3531332"/>
            <a:ext cx="4268702" cy="289486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32473" y="5435041"/>
            <a:ext cx="30885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chemeClr val="bg1"/>
                </a:solidFill>
              </a:rPr>
              <a:t>TrigCaloClusterMaker_topo_tclcwFS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183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3591796"/>
            <a:ext cx="4255659" cy="288602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1834" y="422884"/>
            <a:ext cx="4265562" cy="28927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08102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2</a:t>
            </a:r>
            <a:r>
              <a:rPr lang="en-US" dirty="0" smtClean="0"/>
              <a:t>64058/264219/264415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4108102" cy="17553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Different hot sector than run 363993 in </a:t>
            </a:r>
            <a:r>
              <a:rPr lang="en-US" dirty="0" err="1" smtClean="0"/>
              <a:t>HLTCalo</a:t>
            </a:r>
            <a:r>
              <a:rPr lang="en-US" dirty="0" smtClean="0"/>
              <a:t> </a:t>
            </a:r>
            <a:r>
              <a:rPr lang="en-US" dirty="0" err="1" smtClean="0"/>
              <a:t>topocluster</a:t>
            </a:r>
            <a:r>
              <a:rPr lang="en-US" dirty="0" smtClean="0"/>
              <a:t> </a:t>
            </a:r>
            <a:r>
              <a:rPr lang="en-US" dirty="0" err="1" smtClean="0"/>
              <a:t>eta</a:t>
            </a:r>
            <a:r>
              <a:rPr lang="en-US" dirty="0" err="1"/>
              <a:t>,</a:t>
            </a:r>
            <a:r>
              <a:rPr lang="en-US" dirty="0" err="1" smtClean="0"/>
              <a:t>phi</a:t>
            </a:r>
            <a:r>
              <a:rPr lang="en-US" dirty="0" smtClean="0"/>
              <a:t> distribution</a:t>
            </a:r>
          </a:p>
          <a:p>
            <a:r>
              <a:rPr lang="en-US" dirty="0" smtClean="0"/>
              <a:t>Again not in </a:t>
            </a:r>
            <a:r>
              <a:rPr lang="en-US" dirty="0" err="1" smtClean="0"/>
              <a:t>tclcwFS</a:t>
            </a:r>
            <a:r>
              <a:rPr lang="en-US" dirty="0" smtClean="0"/>
              <a:t> and </a:t>
            </a:r>
            <a:r>
              <a:rPr lang="en-US" dirty="0" err="1" smtClean="0"/>
              <a:t>tcemFS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13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1834" y="3527978"/>
            <a:ext cx="4292165" cy="291077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851996" y="5504121"/>
            <a:ext cx="22889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chemeClr val="bg1"/>
                </a:solidFill>
              </a:rPr>
              <a:t>TrigCaloClusterMaker_topo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56441" y="2326593"/>
            <a:ext cx="2351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chemeClr val="bg1"/>
                </a:solidFill>
              </a:rPr>
              <a:t>TrigCaloClusterMaker_topo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70383" y="5435041"/>
            <a:ext cx="2288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chemeClr val="bg1"/>
                </a:solidFill>
              </a:rPr>
              <a:t>TrigCaloClusterMaker_topo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86904" y="1009367"/>
            <a:ext cx="1188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364058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63390" y="5065709"/>
            <a:ext cx="1188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364415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56441" y="4059628"/>
            <a:ext cx="1188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363993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995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20679" cy="1143000"/>
          </a:xfrm>
        </p:spPr>
        <p:txBody>
          <a:bodyPr/>
          <a:lstStyle/>
          <a:p>
            <a:r>
              <a:rPr lang="en-US" dirty="0" smtClean="0"/>
              <a:t>264415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4676934" cy="199226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Double peak in MET and spike in MET phi=0.1</a:t>
            </a:r>
          </a:p>
          <a:p>
            <a:r>
              <a:rPr lang="en-US" dirty="0" smtClean="0"/>
              <a:t>Events with a true </a:t>
            </a:r>
            <a:r>
              <a:rPr lang="en-US" dirty="0" err="1" smtClean="0"/>
              <a:t>muon</a:t>
            </a:r>
            <a:r>
              <a:rPr lang="en-US" dirty="0" smtClean="0"/>
              <a:t> not accounted by L1??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14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5134134" y="3810218"/>
            <a:ext cx="3857465" cy="2615982"/>
            <a:chOff x="5134134" y="3810218"/>
            <a:chExt cx="3857465" cy="2615982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34134" y="3810218"/>
              <a:ext cx="3857465" cy="2615982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5769382" y="4262066"/>
              <a:ext cx="27435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EFMissingET_Fex_2sidednoiseSupp/</a:t>
              </a:r>
              <a:r>
                <a:rPr lang="en-US" sz="1200" dirty="0" err="1"/>
                <a:t>EF_SumEt_lin</a:t>
              </a:r>
              <a:endParaRPr lang="en-US" sz="1200" dirty="0"/>
            </a:p>
          </p:txBody>
        </p:sp>
      </p:grp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4134" y="976484"/>
            <a:ext cx="3857466" cy="261598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7673" y="3897167"/>
            <a:ext cx="3626253" cy="2459183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421009" y="4262066"/>
            <a:ext cx="23395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/>
              <a:t>EFMissingET_Fex_topoClustersPS</a:t>
            </a:r>
            <a:r>
              <a:rPr lang="en-US" sz="1200" dirty="0"/>
              <a:t>/</a:t>
            </a:r>
            <a:r>
              <a:rPr lang="en-US" sz="1200" dirty="0" err="1"/>
              <a:t>EF_MET_lin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14224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3129" y="293688"/>
            <a:ext cx="4920142" cy="826030"/>
          </a:xfrm>
        </p:spPr>
        <p:txBody>
          <a:bodyPr/>
          <a:lstStyle/>
          <a:p>
            <a:r>
              <a:rPr lang="en-US" dirty="0" smtClean="0"/>
              <a:t>Sign-off/defects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15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2070" y="2238375"/>
            <a:ext cx="2231930" cy="423703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0202" y="2634456"/>
            <a:ext cx="2252195" cy="3617913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2331599"/>
              </p:ext>
            </p:extLst>
          </p:nvPr>
        </p:nvGraphicFramePr>
        <p:xfrm>
          <a:off x="263525" y="23549"/>
          <a:ext cx="4035979" cy="6817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5061"/>
                <a:gridCol w="317091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Run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Defect/OK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263956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TRIG_HLT_JET_HI_hotspot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263961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TRIG_HLT_JET_HI_hotspot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263989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TRIG_HLT_JET_HI_hotspot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263993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TRIG_HLT_JET_HI_hotspot</a:t>
                      </a:r>
                      <a:endParaRPr lang="en-US" sz="140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TRIG_HLT_MET_missing_energy_spike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264058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TRIG_HLT_JET_HI_hotspot</a:t>
                      </a:r>
                      <a:endParaRPr lang="en-US" sz="140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TRIG_HLT_MET_missing_energy_spike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264219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TRIG_HLT_JET_LOWSTAT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TRIG_HLT_MET_missing_energy_spike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264220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TRIG_HLT_JET_HI_hotspot</a:t>
                      </a:r>
                      <a:endParaRPr lang="en-US" sz="140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TRIG_HLT_MET_missing_energy_spike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264330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TRIG_HLT_MET_missing_energy_spike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264336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TRIG_HLT_MET_missing_energy_spike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264345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TRIG_HLT_MET_missing_energy_spike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264379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TRIG_HLT_MET_missing_energy_spike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264391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TRIG_HLT_MET_missing_energy_spike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264415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TRIG_HLT_MET_missing_energy_spike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264425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TRIG_HLT_JET/MET_LOWSTAT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TRIG_HLT_MET_missing_energy_spike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264467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TRIG_HLT_JET/MET_LOWSTAT</a:t>
                      </a:r>
                    </a:p>
                    <a:p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TRIG_HLT_MET_missing_energy_spike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0963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Reprocessing –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HLT </a:t>
            </a:r>
            <a:r>
              <a:rPr lang="en-US" dirty="0" err="1"/>
              <a:t>EnhancedBias</a:t>
            </a:r>
            <a:r>
              <a:rPr lang="en-US" dirty="0"/>
              <a:t> reprocessing with AtlasCAFHLT,</a:t>
            </a:r>
            <a:r>
              <a:rPr lang="en-US" dirty="0" smtClean="0"/>
              <a:t>20.2.1.1.3</a:t>
            </a:r>
            <a:endParaRPr lang="en-US" dirty="0"/>
          </a:p>
          <a:p>
            <a:pPr lvl="1"/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://its.cern.ch/jira/browse/ATR-</a:t>
            </a:r>
            <a:r>
              <a:rPr lang="en-US" dirty="0" smtClean="0">
                <a:hlinkClick r:id="rId2"/>
              </a:rPr>
              <a:t>11022</a:t>
            </a:r>
            <a:endParaRPr lang="en-US" dirty="0" smtClean="0"/>
          </a:p>
          <a:p>
            <a:pPr lvl="1"/>
            <a:r>
              <a:rPr lang="en-US" dirty="0" smtClean="0"/>
              <a:t>Run data_12TeV%212967, enhanced bias stream</a:t>
            </a:r>
          </a:p>
          <a:p>
            <a:pPr lvl="1"/>
            <a:r>
              <a:rPr lang="en-US" dirty="0" smtClean="0"/>
              <a:t>Ref. r6634_p1831_p1831</a:t>
            </a:r>
          </a:p>
          <a:p>
            <a:pPr lvl="1"/>
            <a:r>
              <a:rPr lang="en-US" dirty="0" smtClean="0"/>
              <a:t>Test: r6646_p1831_p1831</a:t>
            </a:r>
          </a:p>
          <a:p>
            <a:pPr lvl="1"/>
            <a:r>
              <a:rPr lang="en-US" dirty="0" smtClean="0"/>
              <a:t>Compare HLTMON</a:t>
            </a:r>
          </a:p>
          <a:p>
            <a:r>
              <a:rPr lang="en-US" dirty="0" smtClean="0"/>
              <a:t>Signed off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457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Reprocessing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HLT </a:t>
            </a:r>
            <a:r>
              <a:rPr lang="en-US" dirty="0" err="1"/>
              <a:t>EnhancedBias</a:t>
            </a:r>
            <a:r>
              <a:rPr lang="en-US" dirty="0"/>
              <a:t> reprocessing with AtlasCAFHLT,</a:t>
            </a:r>
            <a:r>
              <a:rPr lang="en-US" dirty="0" smtClean="0"/>
              <a:t>20.2.1.1.2</a:t>
            </a:r>
            <a:endParaRPr lang="en-US" dirty="0"/>
          </a:p>
          <a:p>
            <a:pPr lvl="1"/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://its.cern.ch/jira/browse/ATR-</a:t>
            </a:r>
            <a:r>
              <a:rPr lang="en-US" dirty="0" smtClean="0">
                <a:hlinkClick r:id="rId2"/>
              </a:rPr>
              <a:t>11022</a:t>
            </a:r>
            <a:endParaRPr lang="en-US" dirty="0" smtClean="0"/>
          </a:p>
          <a:p>
            <a:pPr lvl="1"/>
            <a:r>
              <a:rPr lang="en-US" dirty="0" smtClean="0"/>
              <a:t>Run data_12TeV%212967, enhanced bias stream</a:t>
            </a:r>
          </a:p>
          <a:p>
            <a:pPr lvl="1"/>
            <a:r>
              <a:rPr lang="en-US" dirty="0" smtClean="0"/>
              <a:t>Ref. r6634_p1831_p1831</a:t>
            </a:r>
          </a:p>
          <a:p>
            <a:pPr lvl="1"/>
            <a:r>
              <a:rPr lang="en-US" dirty="0" smtClean="0"/>
              <a:t>Test: r6644_p1831_p1831</a:t>
            </a:r>
          </a:p>
          <a:p>
            <a:pPr lvl="1"/>
            <a:r>
              <a:rPr lang="en-US" dirty="0" smtClean="0"/>
              <a:t>Newer repro: 20.2.1.1.3</a:t>
            </a:r>
          </a:p>
          <a:p>
            <a:pPr lvl="1"/>
            <a:r>
              <a:rPr lang="en-US" dirty="0" smtClean="0"/>
              <a:t>Test: </a:t>
            </a:r>
            <a:r>
              <a:rPr lang="en-US" dirty="0"/>
              <a:t>r6646_p1831_p1831</a:t>
            </a:r>
            <a:endParaRPr lang="en-US" dirty="0" smtClean="0"/>
          </a:p>
          <a:p>
            <a:pPr lvl="1"/>
            <a:r>
              <a:rPr lang="en-US" dirty="0" smtClean="0"/>
              <a:t>Compare HLTMON</a:t>
            </a:r>
          </a:p>
          <a:p>
            <a:r>
              <a:rPr lang="en-US" dirty="0" err="1" smtClean="0"/>
              <a:t>Calo</a:t>
            </a:r>
            <a:r>
              <a:rPr lang="en-US" dirty="0" smtClean="0"/>
              <a:t> ok – signed off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324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Reprocessing - 3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L1Calo reprocessing </a:t>
            </a:r>
          </a:p>
          <a:p>
            <a:pPr lvl="1"/>
            <a:r>
              <a:rPr lang="en-US" dirty="0" smtClean="0"/>
              <a:t>Purpose</a:t>
            </a:r>
            <a:r>
              <a:rPr lang="en-US" dirty="0"/>
              <a:t>: exercise turn-around time of a reprocessing right after the run is over, and the HLT</a:t>
            </a:r>
          </a:p>
          <a:p>
            <a:pPr lvl="1"/>
            <a:r>
              <a:rPr lang="en-US" dirty="0"/>
              <a:t>Release: AtlasP1HLT,20.2.1.1</a:t>
            </a:r>
          </a:p>
          <a:p>
            <a:pPr lvl="1"/>
            <a:r>
              <a:rPr lang="en-US" dirty="0"/>
              <a:t>Menu: MC_pp_v5</a:t>
            </a:r>
          </a:p>
          <a:p>
            <a:pPr lvl="1"/>
            <a:r>
              <a:rPr lang="en-US" dirty="0"/>
              <a:t>Run: 264034</a:t>
            </a:r>
          </a:p>
          <a:p>
            <a:pPr lvl="1"/>
            <a:r>
              <a:rPr lang="en-US" dirty="0"/>
              <a:t>Stream: L1Calo</a:t>
            </a:r>
          </a:p>
          <a:p>
            <a:pPr lvl="1"/>
            <a:r>
              <a:rPr lang="en-US" dirty="0" err="1"/>
              <a:t>Prescales</a:t>
            </a:r>
            <a:r>
              <a:rPr lang="en-US" dirty="0"/>
              <a:t>: [default]</a:t>
            </a:r>
          </a:p>
          <a:p>
            <a:pPr lvl="1"/>
            <a:r>
              <a:rPr lang="en-US" dirty="0"/>
              <a:t>Apply L1 </a:t>
            </a:r>
            <a:r>
              <a:rPr lang="en-US" dirty="0" err="1"/>
              <a:t>prescales</a:t>
            </a:r>
            <a:r>
              <a:rPr lang="en-US" dirty="0"/>
              <a:t>?: no</a:t>
            </a:r>
          </a:p>
          <a:p>
            <a:pPr lvl="1"/>
            <a:r>
              <a:rPr lang="en-US" dirty="0"/>
              <a:t>Rerun L1?: yes</a:t>
            </a:r>
          </a:p>
          <a:p>
            <a:pPr lvl="1"/>
            <a:r>
              <a:rPr lang="en-US" dirty="0"/>
              <a:t>Reconstruction?: </a:t>
            </a:r>
            <a:r>
              <a:rPr lang="en-US" dirty="0" smtClean="0"/>
              <a:t>no</a:t>
            </a:r>
          </a:p>
          <a:p>
            <a:pPr lvl="1"/>
            <a:r>
              <a:rPr lang="en-US" dirty="0">
                <a:hlinkClick r:id="rId2"/>
              </a:rPr>
              <a:t>https://its.cern.ch/jira/browse/ATR-</a:t>
            </a:r>
            <a:r>
              <a:rPr lang="en-US" dirty="0" smtClean="0">
                <a:hlinkClick r:id="rId2"/>
              </a:rPr>
              <a:t>11055</a:t>
            </a:r>
            <a:endParaRPr lang="en-US" dirty="0" smtClean="0"/>
          </a:p>
          <a:p>
            <a:r>
              <a:rPr lang="en-US" dirty="0" smtClean="0"/>
              <a:t>Signed off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553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Reprocessing - 4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L1Calo reprocessing </a:t>
            </a:r>
            <a:endParaRPr lang="en-US" dirty="0" smtClean="0"/>
          </a:p>
          <a:p>
            <a:r>
              <a:rPr lang="en-US" dirty="0"/>
              <a:t>Purpose: HLT reprocessing of 264034/L1Calo stream with offline outputs for ID trigger studies</a:t>
            </a:r>
          </a:p>
          <a:p>
            <a:pPr lvl="1"/>
            <a:r>
              <a:rPr lang="en-US" dirty="0"/>
              <a:t>Release: AtlasP1HLT,20.2.1.1</a:t>
            </a:r>
          </a:p>
          <a:p>
            <a:pPr lvl="1"/>
            <a:r>
              <a:rPr lang="en-US" dirty="0"/>
              <a:t>Menu: MC_pp_v5</a:t>
            </a:r>
          </a:p>
          <a:p>
            <a:pPr lvl="1"/>
            <a:r>
              <a:rPr lang="en-US" dirty="0"/>
              <a:t>Run: 264034</a:t>
            </a:r>
          </a:p>
          <a:p>
            <a:pPr lvl="1"/>
            <a:r>
              <a:rPr lang="en-US" dirty="0"/>
              <a:t>Stream: L1Calo</a:t>
            </a:r>
          </a:p>
          <a:p>
            <a:pPr lvl="1"/>
            <a:r>
              <a:rPr lang="en-US" dirty="0" err="1"/>
              <a:t>Prescales</a:t>
            </a:r>
            <a:r>
              <a:rPr lang="en-US" dirty="0"/>
              <a:t>: [default]</a:t>
            </a:r>
          </a:p>
          <a:p>
            <a:pPr lvl="1"/>
            <a:r>
              <a:rPr lang="en-US" dirty="0"/>
              <a:t>Apply L1 </a:t>
            </a:r>
            <a:r>
              <a:rPr lang="en-US" dirty="0" err="1"/>
              <a:t>prescales</a:t>
            </a:r>
            <a:r>
              <a:rPr lang="en-US" dirty="0"/>
              <a:t>?: no</a:t>
            </a:r>
          </a:p>
          <a:p>
            <a:pPr lvl="1"/>
            <a:r>
              <a:rPr lang="en-US" dirty="0"/>
              <a:t>Rerun L1?: yes</a:t>
            </a:r>
          </a:p>
          <a:p>
            <a:pPr lvl="1"/>
            <a:r>
              <a:rPr lang="en-US" dirty="0"/>
              <a:t>Reconstruction?: </a:t>
            </a:r>
            <a:r>
              <a:rPr lang="en-US" dirty="0" smtClean="0"/>
              <a:t>yes</a:t>
            </a:r>
          </a:p>
          <a:p>
            <a:r>
              <a:rPr lang="en-US" dirty="0" smtClean="0"/>
              <a:t>Signed off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005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98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Run by Run DQ Summary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0463658"/>
              </p:ext>
            </p:extLst>
          </p:nvPr>
        </p:nvGraphicFramePr>
        <p:xfrm>
          <a:off x="154634" y="900570"/>
          <a:ext cx="8836969" cy="55829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354"/>
                <a:gridCol w="1055155"/>
                <a:gridCol w="1270000"/>
                <a:gridCol w="1124857"/>
                <a:gridCol w="943429"/>
                <a:gridCol w="943428"/>
                <a:gridCol w="253274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Ended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Online Hist.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Offline</a:t>
                      </a:r>
                      <a:r>
                        <a:rPr lang="en-US" baseline="0" dirty="0" smtClean="0"/>
                        <a:t> Hist.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Obs.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263896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856.4m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 10:43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8512363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r>
                        <a:rPr lang="en-US" baseline="0" dirty="0" smtClean="0"/>
                        <a:t> j0_lcw_L1J12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263956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229.3m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 23:17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535922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 jet</a:t>
                      </a:r>
                    </a:p>
                    <a:p>
                      <a:r>
                        <a:rPr lang="en-US" dirty="0" smtClean="0"/>
                        <a:t>Ok met</a:t>
                      </a:r>
                    </a:p>
                    <a:p>
                      <a:r>
                        <a:rPr lang="en-US" dirty="0" smtClean="0"/>
                        <a:t>Ok </a:t>
                      </a:r>
                      <a:r>
                        <a:rPr lang="en-US" dirty="0" err="1" smtClean="0"/>
                        <a:t>calo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 jet</a:t>
                      </a:r>
                    </a:p>
                    <a:p>
                      <a:r>
                        <a:rPr lang="en-US" dirty="0" smtClean="0"/>
                        <a:t>Ok met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</a:t>
                      </a:r>
                      <a:r>
                        <a:rPr lang="en-US" baseline="0" dirty="0" smtClean="0"/>
                        <a:t> j0_lcw_L1J12 in menu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Jet spike (</a:t>
                      </a:r>
                      <a:r>
                        <a:rPr lang="en-US" baseline="0" dirty="0" err="1" smtClean="0"/>
                        <a:t>eta,phi</a:t>
                      </a:r>
                      <a:r>
                        <a:rPr lang="en-US" baseline="0" dirty="0" smtClean="0"/>
                        <a:t>)=(-2,2)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Spike</a:t>
                      </a:r>
                      <a:r>
                        <a:rPr lang="en-US" baseline="0" dirty="0" smtClean="0"/>
                        <a:t> n</a:t>
                      </a:r>
                      <a:r>
                        <a:rPr lang="en-US" dirty="0" smtClean="0"/>
                        <a:t>ot in </a:t>
                      </a:r>
                      <a:r>
                        <a:rPr lang="en-US" dirty="0" err="1" smtClean="0"/>
                        <a:t>HLTCalo</a:t>
                      </a:r>
                      <a:r>
                        <a:rPr lang="en-US" dirty="0" smtClean="0"/>
                        <a:t> plots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263961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565.9m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Tue 09:02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1652781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 met</a:t>
                      </a:r>
                    </a:p>
                    <a:p>
                      <a:r>
                        <a:rPr lang="en-US" dirty="0" smtClean="0"/>
                        <a:t>Ok jet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Strange</a:t>
                      </a:r>
                      <a:r>
                        <a:rPr lang="en-US" baseline="0" dirty="0" smtClean="0"/>
                        <a:t> cluster phi distr.</a:t>
                      </a:r>
                    </a:p>
                    <a:p>
                      <a:r>
                        <a:rPr lang="en-US" baseline="0" dirty="0" smtClean="0"/>
                        <a:t>Spike in </a:t>
                      </a:r>
                      <a:r>
                        <a:rPr lang="en-US" baseline="0" dirty="0" err="1" smtClean="0"/>
                        <a:t>eta,phi</a:t>
                      </a:r>
                      <a:r>
                        <a:rPr lang="en-US" baseline="0" dirty="0" smtClean="0"/>
                        <a:t>=1,1 (cluster &amp; jet)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263964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130m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Tue 12:41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1808555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HLT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 jet</a:t>
                      </a:r>
                    </a:p>
                    <a:p>
                      <a:r>
                        <a:rPr lang="en-US" dirty="0" smtClean="0"/>
                        <a:t>Ok met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900GeV collisions!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263965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225m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Tue 15:09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3289095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HLT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 jet</a:t>
                      </a:r>
                    </a:p>
                    <a:p>
                      <a:r>
                        <a:rPr lang="en-US" dirty="0" smtClean="0"/>
                        <a:t>Ok met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900GeV collisions!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263989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227.9m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Tue 22:05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2801086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 met</a:t>
                      </a:r>
                    </a:p>
                    <a:p>
                      <a:r>
                        <a:rPr lang="en-US" dirty="0" smtClean="0"/>
                        <a:t>Ok </a:t>
                      </a:r>
                      <a:r>
                        <a:rPr lang="en-US" dirty="0" err="1" smtClean="0"/>
                        <a:t>calo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Ok 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 jet</a:t>
                      </a:r>
                    </a:p>
                    <a:p>
                      <a:r>
                        <a:rPr lang="en-US" dirty="0" smtClean="0"/>
                        <a:t>Ok met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Jet spike (</a:t>
                      </a:r>
                      <a:r>
                        <a:rPr lang="en-US" baseline="0" dirty="0" err="1" smtClean="0"/>
                        <a:t>eta,phi</a:t>
                      </a:r>
                      <a:r>
                        <a:rPr lang="en-US" baseline="0" dirty="0" smtClean="0"/>
                        <a:t>)=(0.7,-1)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95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6271273"/>
              </p:ext>
            </p:extLst>
          </p:nvPr>
        </p:nvGraphicFramePr>
        <p:xfrm>
          <a:off x="155575" y="92076"/>
          <a:ext cx="8836969" cy="6400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354"/>
                <a:gridCol w="1055155"/>
                <a:gridCol w="1270000"/>
                <a:gridCol w="1124857"/>
                <a:gridCol w="1020584"/>
                <a:gridCol w="972015"/>
                <a:gridCol w="242700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Ended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Online Hist.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Offline</a:t>
                      </a:r>
                      <a:r>
                        <a:rPr lang="en-US" baseline="0" dirty="0" smtClean="0"/>
                        <a:t> Hist.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Obs.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263993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731.5m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Wed 10:30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10750593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 met</a:t>
                      </a:r>
                    </a:p>
                    <a:p>
                      <a:r>
                        <a:rPr lang="en-US" dirty="0" smtClean="0"/>
                        <a:t>Ok jet</a:t>
                      </a:r>
                    </a:p>
                    <a:p>
                      <a:r>
                        <a:rPr lang="en-US" dirty="0" smtClean="0"/>
                        <a:t>Bad </a:t>
                      </a:r>
                      <a:r>
                        <a:rPr lang="en-US" dirty="0" err="1" smtClean="0"/>
                        <a:t>calo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 jet</a:t>
                      </a:r>
                    </a:p>
                    <a:p>
                      <a:r>
                        <a:rPr lang="en-US" dirty="0" smtClean="0"/>
                        <a:t>Ok met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Spike eta=0.6,phi=-1.2</a:t>
                      </a:r>
                    </a:p>
                    <a:p>
                      <a:r>
                        <a:rPr lang="en-US" dirty="0" smtClean="0"/>
                        <a:t>Cluster</a:t>
                      </a:r>
                      <a:r>
                        <a:rPr lang="en-US" baseline="0" dirty="0" smtClean="0"/>
                        <a:t> hot square, not in </a:t>
                      </a:r>
                      <a:r>
                        <a:rPr lang="en-US" baseline="0" dirty="0" err="1" smtClean="0"/>
                        <a:t>tcemFS</a:t>
                      </a:r>
                      <a:r>
                        <a:rPr lang="en-US" baseline="0" dirty="0" smtClean="0"/>
                        <a:t> or in </a:t>
                      </a:r>
                      <a:r>
                        <a:rPr lang="en-US" baseline="0" dirty="0" err="1" smtClean="0"/>
                        <a:t>tclcwFS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264058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429.4m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Thu 09:07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1324162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 met</a:t>
                      </a:r>
                    </a:p>
                    <a:p>
                      <a:r>
                        <a:rPr lang="en-US" dirty="0" smtClean="0"/>
                        <a:t>Ok jet</a:t>
                      </a:r>
                    </a:p>
                    <a:p>
                      <a:r>
                        <a:rPr lang="en-US" dirty="0" smtClean="0"/>
                        <a:t>Bad </a:t>
                      </a:r>
                      <a:r>
                        <a:rPr lang="en-US" dirty="0" err="1" smtClean="0"/>
                        <a:t>calo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</a:t>
                      </a:r>
                      <a:r>
                        <a:rPr lang="en-US" baseline="0" dirty="0" smtClean="0"/>
                        <a:t> jet</a:t>
                      </a:r>
                    </a:p>
                    <a:p>
                      <a:r>
                        <a:rPr lang="en-US" baseline="0" dirty="0" smtClean="0"/>
                        <a:t>Ok met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Spike eta=0.6,phi=-1.2</a:t>
                      </a:r>
                    </a:p>
                    <a:p>
                      <a:r>
                        <a:rPr lang="en-US" dirty="0" smtClean="0"/>
                        <a:t>Different cluster</a:t>
                      </a:r>
                      <a:r>
                        <a:rPr lang="en-US" baseline="0" dirty="0" smtClean="0"/>
                        <a:t> hot square: </a:t>
                      </a:r>
                      <a:r>
                        <a:rPr lang="en-US" baseline="0" dirty="0" err="1" smtClean="0"/>
                        <a:t>eta,phi</a:t>
                      </a:r>
                      <a:r>
                        <a:rPr lang="en-US" baseline="0" dirty="0" smtClean="0"/>
                        <a:t>=1,2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264219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34.3m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Thu 20:32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404965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Empty met &amp; jet</a:t>
                      </a:r>
                    </a:p>
                    <a:p>
                      <a:r>
                        <a:rPr lang="en-US" dirty="0" smtClean="0"/>
                        <a:t>Bad </a:t>
                      </a:r>
                      <a:r>
                        <a:rPr lang="en-US" dirty="0" err="1" smtClean="0"/>
                        <a:t>calo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Empty jet &amp; met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Again cluster</a:t>
                      </a:r>
                      <a:r>
                        <a:rPr lang="en-US" baseline="0" dirty="0" smtClean="0"/>
                        <a:t> hot </a:t>
                      </a:r>
                      <a:r>
                        <a:rPr lang="en-US" baseline="0" dirty="0" smtClean="0"/>
                        <a:t>area </a:t>
                      </a:r>
                      <a:r>
                        <a:rPr lang="en-US" baseline="0" dirty="0" smtClean="0"/>
                        <a:t>– change in shape?</a:t>
                      </a:r>
                      <a:endParaRPr lang="en-US" dirty="0" smtClean="0"/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HLT_j0_lcw_jes_L1J12 now in menu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264220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728.3m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 08:53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14455898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 met</a:t>
                      </a:r>
                    </a:p>
                    <a:p>
                      <a:r>
                        <a:rPr lang="en-US" dirty="0" smtClean="0"/>
                        <a:t>Ok jet</a:t>
                      </a:r>
                    </a:p>
                    <a:p>
                      <a:r>
                        <a:rPr lang="en-US" dirty="0" smtClean="0"/>
                        <a:t>Bad </a:t>
                      </a:r>
                      <a:r>
                        <a:rPr lang="en-US" dirty="0" err="1" smtClean="0"/>
                        <a:t>calo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 met</a:t>
                      </a:r>
                    </a:p>
                    <a:p>
                      <a:r>
                        <a:rPr lang="en-US" dirty="0" smtClean="0"/>
                        <a:t>Ok jet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Jet spike at phi=1.6</a:t>
                      </a:r>
                    </a:p>
                    <a:p>
                      <a:r>
                        <a:rPr lang="en-US" dirty="0" smtClean="0"/>
                        <a:t>Cluster hot sector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264330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140.5m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 19:59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4522402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</a:t>
                      </a:r>
                      <a:r>
                        <a:rPr lang="en-US" baseline="0" dirty="0" smtClean="0"/>
                        <a:t> met</a:t>
                      </a:r>
                    </a:p>
                    <a:p>
                      <a:r>
                        <a:rPr lang="en-US" baseline="0" dirty="0" smtClean="0"/>
                        <a:t>Ok jet</a:t>
                      </a:r>
                    </a:p>
                    <a:p>
                      <a:r>
                        <a:rPr lang="en-US" baseline="0" dirty="0" smtClean="0"/>
                        <a:t>Bad </a:t>
                      </a:r>
                      <a:r>
                        <a:rPr lang="en-US" baseline="0" dirty="0" err="1" smtClean="0"/>
                        <a:t>calo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 met </a:t>
                      </a:r>
                    </a:p>
                    <a:p>
                      <a:r>
                        <a:rPr lang="en-US" dirty="0" smtClean="0"/>
                        <a:t>Ok jet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 stats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Cluster hot sector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264336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841.1m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Sat 10:19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11240468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Ok met</a:t>
                      </a:r>
                    </a:p>
                    <a:p>
                      <a:r>
                        <a:rPr lang="en-US" baseline="0" dirty="0" smtClean="0"/>
                        <a:t>Ok jet</a:t>
                      </a:r>
                    </a:p>
                    <a:p>
                      <a:r>
                        <a:rPr lang="en-US" baseline="0" dirty="0" smtClean="0"/>
                        <a:t>Bad </a:t>
                      </a:r>
                      <a:r>
                        <a:rPr lang="en-US" baseline="0" dirty="0" err="1" smtClean="0"/>
                        <a:t>calo</a:t>
                      </a:r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 met</a:t>
                      </a:r>
                    </a:p>
                    <a:p>
                      <a:r>
                        <a:rPr lang="en-US" dirty="0" smtClean="0"/>
                        <a:t>Ok jet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Cluster hot </a:t>
                      </a:r>
                      <a:r>
                        <a:rPr lang="en-US" dirty="0" smtClean="0"/>
                        <a:t>sector</a:t>
                      </a:r>
                    </a:p>
                    <a:p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8597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2430606"/>
              </p:ext>
            </p:extLst>
          </p:nvPr>
        </p:nvGraphicFramePr>
        <p:xfrm>
          <a:off x="127623" y="216141"/>
          <a:ext cx="8836969" cy="6400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354"/>
                <a:gridCol w="1055155"/>
                <a:gridCol w="1270000"/>
                <a:gridCol w="1124857"/>
                <a:gridCol w="943429"/>
                <a:gridCol w="943428"/>
                <a:gridCol w="253274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Ended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Online Hist.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Offline</a:t>
                      </a:r>
                      <a:r>
                        <a:rPr lang="en-US" baseline="0" dirty="0" smtClean="0"/>
                        <a:t> Hist.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Obs.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264345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99.4m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Sat 12:33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2760289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Empty</a:t>
                      </a:r>
                    </a:p>
                    <a:p>
                      <a:r>
                        <a:rPr lang="en-US" baseline="0" dirty="0" smtClean="0"/>
                        <a:t>Ok </a:t>
                      </a:r>
                      <a:r>
                        <a:rPr lang="en-US" baseline="0" dirty="0" err="1" smtClean="0"/>
                        <a:t>calo</a:t>
                      </a:r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Empty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 stats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Cluster hot sector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264379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29.9m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Sat 13:12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799783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Empty</a:t>
                      </a:r>
                    </a:p>
                    <a:p>
                      <a:r>
                        <a:rPr lang="en-US" baseline="0" dirty="0" smtClean="0"/>
                        <a:t>Ok </a:t>
                      </a:r>
                      <a:r>
                        <a:rPr lang="en-US" baseline="0" dirty="0" err="1" smtClean="0"/>
                        <a:t>calo</a:t>
                      </a:r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Empty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 stats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Cluster hot sector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264391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82.4m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Sat 15:53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704856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Ok met</a:t>
                      </a:r>
                    </a:p>
                    <a:p>
                      <a:r>
                        <a:rPr lang="en-US" baseline="0" dirty="0" smtClean="0"/>
                        <a:t>Ok jet</a:t>
                      </a:r>
                    </a:p>
                    <a:p>
                      <a:r>
                        <a:rPr lang="en-US" baseline="0" dirty="0" smtClean="0"/>
                        <a:t>Ok </a:t>
                      </a:r>
                      <a:r>
                        <a:rPr lang="en-US" baseline="0" dirty="0" err="1" smtClean="0"/>
                        <a:t>calo</a:t>
                      </a:r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 met </a:t>
                      </a:r>
                    </a:p>
                    <a:p>
                      <a:r>
                        <a:rPr lang="en-US" dirty="0" smtClean="0"/>
                        <a:t>Ok jet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 stats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Cluster hot sector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264415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921.1m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Sun 10:11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36467721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 jet</a:t>
                      </a:r>
                      <a:endParaRPr lang="en-US" dirty="0" smtClean="0"/>
                    </a:p>
                    <a:p>
                      <a:r>
                        <a:rPr lang="en-US" baseline="0" dirty="0" smtClean="0"/>
                        <a:t>bad met &amp; </a:t>
                      </a:r>
                      <a:r>
                        <a:rPr lang="en-US" baseline="0" dirty="0" err="1" smtClean="0"/>
                        <a:t>calo</a:t>
                      </a:r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</a:t>
                      </a:r>
                      <a:r>
                        <a:rPr lang="en-US" dirty="0" err="1" smtClean="0"/>
                        <a:t>histos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Jet spike </a:t>
                      </a:r>
                      <a:r>
                        <a:rPr lang="en-US" dirty="0" err="1" smtClean="0"/>
                        <a:t>eta,phi</a:t>
                      </a:r>
                      <a:r>
                        <a:rPr lang="en-US" dirty="0" smtClean="0"/>
                        <a:t>=-0.4,1.6</a:t>
                      </a:r>
                    </a:p>
                    <a:p>
                      <a:r>
                        <a:rPr lang="en-US" dirty="0" smtClean="0"/>
                        <a:t>Double peak in MET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Cluster hot sector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264425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251.6m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Sun 14:33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7655317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Empty met &amp; </a:t>
                      </a:r>
                      <a:r>
                        <a:rPr lang="en-US" dirty="0" smtClean="0"/>
                        <a:t>jet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 met</a:t>
                      </a:r>
                    </a:p>
                    <a:p>
                      <a:r>
                        <a:rPr lang="en-US" dirty="0" smtClean="0"/>
                        <a:t>Jet empty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 </a:t>
                      </a:r>
                      <a:r>
                        <a:rPr lang="en-US" dirty="0" smtClean="0"/>
                        <a:t>stats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Cluster hot sector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264467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207.1m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Sun 18:12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4082322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Empty met &amp; jet</a:t>
                      </a:r>
                    </a:p>
                    <a:p>
                      <a:r>
                        <a:rPr lang="en-US" dirty="0" smtClean="0"/>
                        <a:t>Bad </a:t>
                      </a:r>
                      <a:r>
                        <a:rPr lang="en-US" dirty="0" err="1" smtClean="0"/>
                        <a:t>calo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 met</a:t>
                      </a:r>
                    </a:p>
                    <a:p>
                      <a:r>
                        <a:rPr lang="en-US" dirty="0" smtClean="0"/>
                        <a:t>Empty</a:t>
                      </a:r>
                      <a:r>
                        <a:rPr lang="en-US" baseline="0" dirty="0" smtClean="0"/>
                        <a:t> jet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Low stats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Cluster hot sector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9696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263956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82507" cy="2084579"/>
          </a:xfrm>
        </p:spPr>
        <p:txBody>
          <a:bodyPr/>
          <a:lstStyle/>
          <a:p>
            <a:r>
              <a:rPr lang="en-US" dirty="0" smtClean="0"/>
              <a:t>Jet spike not in </a:t>
            </a:r>
            <a:r>
              <a:rPr lang="en-US" dirty="0" err="1" smtClean="0"/>
              <a:t>HLTCalo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9707" y="3958771"/>
            <a:ext cx="3638410" cy="246742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9707" y="1417639"/>
            <a:ext cx="3747093" cy="254113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255" y="3958771"/>
            <a:ext cx="3638414" cy="2467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870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32972</TotalTime>
  <Words>1123</Words>
  <Application>Microsoft Macintosh PowerPoint</Application>
  <PresentationFormat>On-screen Show (4:3)</PresentationFormat>
  <Paragraphs>350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Jet/MET Trigger On-Call Report And some validation as well</vt:lpstr>
      <vt:lpstr>Reprocessing – 1 </vt:lpstr>
      <vt:lpstr>Reprocessing - 2</vt:lpstr>
      <vt:lpstr>Reprocessing - 3</vt:lpstr>
      <vt:lpstr>Reprocessing - 4</vt:lpstr>
      <vt:lpstr>Run by Run DQ Summary</vt:lpstr>
      <vt:lpstr>PowerPoint Presentation</vt:lpstr>
      <vt:lpstr>PowerPoint Presentation</vt:lpstr>
      <vt:lpstr>Run 263956</vt:lpstr>
      <vt:lpstr>263961</vt:lpstr>
      <vt:lpstr>Collisions @ 900GeV</vt:lpstr>
      <vt:lpstr>263993</vt:lpstr>
      <vt:lpstr>264058/264219/264415</vt:lpstr>
      <vt:lpstr>264415</vt:lpstr>
      <vt:lpstr>Sign-off/defects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Ricardo Goncalo</dc:creator>
  <cp:lastModifiedBy>Ricardo Goncalo</cp:lastModifiedBy>
  <cp:revision>201</cp:revision>
  <dcterms:created xsi:type="dcterms:W3CDTF">2015-03-15T21:49:11Z</dcterms:created>
  <dcterms:modified xsi:type="dcterms:W3CDTF">2015-05-15T15:08:43Z</dcterms:modified>
</cp:coreProperties>
</file>