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4" r:id="rId3"/>
    <p:sldId id="286" r:id="rId4"/>
    <p:sldId id="285" r:id="rId5"/>
    <p:sldId id="28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7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0D044-C862-8140-9C1D-7B5A2D74BD23}" type="datetimeFigureOut">
              <a:rPr lang="en-US" smtClean="0"/>
              <a:pPr/>
              <a:t>4/20/12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AAACF-E6A2-A844-8C49-CD4CC67CFC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5220E-914D-AD4C-835F-AD8C97179DC9}" type="datetimeFigureOut">
              <a:rPr lang="en-US" smtClean="0"/>
              <a:pPr/>
              <a:t>4/20/12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C102A-600D-FE4E-AE24-3492C45DF6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TDAQ Institutes Board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7D4-497B-614B-AF52-209AE9C69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TDAQ Institutes Board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7D4-497B-614B-AF52-209AE9C69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TDAQ Institutes Board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7D4-497B-614B-AF52-209AE9C69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TDAQ Institutes Board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7D4-497B-614B-AF52-209AE9C69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TDAQ Institutes Board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7D4-497B-614B-AF52-209AE9C69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02/12/11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TDAQ Institutes Board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7D4-497B-614B-AF52-209AE9C69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02/12/11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TDAQ Institutes Board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7D4-497B-614B-AF52-209AE9C69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02/12/11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TDAQ Institutes Board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7D4-497B-614B-AF52-209AE9C69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02/12/11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TDAQ Institutes Board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7D4-497B-614B-AF52-209AE9C69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02/12/11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TDAQ Institutes Board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7D4-497B-614B-AF52-209AE9C69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02/12/11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TDAQ Institutes Board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7D4-497B-614B-AF52-209AE9C69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TDAQ Institutes Board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537D4-497B-614B-AF52-209AE9C69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70224" y="4406900"/>
            <a:ext cx="4415892" cy="1362075"/>
          </a:xfrm>
        </p:spPr>
        <p:txBody>
          <a:bodyPr>
            <a:normAutofit/>
          </a:bodyPr>
          <a:lstStyle/>
          <a:p>
            <a:r>
              <a:rPr lang="en-US" dirty="0" smtClean="0"/>
              <a:t>RT2012 / IWORID2012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270224" y="2906713"/>
            <a:ext cx="4415892" cy="1500187"/>
          </a:xfrm>
        </p:spPr>
        <p:txBody>
          <a:bodyPr/>
          <a:lstStyle/>
          <a:p>
            <a:r>
              <a:rPr lang="en-US" dirty="0" smtClean="0">
                <a:latin typeface="Garamond" pitchFamily="18" charset="0"/>
              </a:rPr>
              <a:t>Ricardo Goncalo (Royal Holloway)</a:t>
            </a:r>
          </a:p>
        </p:txBody>
      </p:sp>
      <p:pic>
        <p:nvPicPr>
          <p:cNvPr id="11" name="Picture 10" descr="speak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4019"/>
            <a:ext cx="4292600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4154"/>
          </a:xfrm>
        </p:spPr>
        <p:txBody>
          <a:bodyPr/>
          <a:lstStyle/>
          <a:p>
            <a:r>
              <a:rPr lang="en-US" dirty="0" smtClean="0"/>
              <a:t>IEEE Real Time 2012 - I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0" y="1128792"/>
            <a:ext cx="9144000" cy="544407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Berkeley, California</a:t>
            </a:r>
            <a:r>
              <a:rPr lang="en-US" dirty="0" smtClean="0"/>
              <a:t> June </a:t>
            </a:r>
            <a:r>
              <a:rPr lang="en-US" dirty="0" smtClean="0"/>
              <a:t>11</a:t>
            </a:r>
            <a:r>
              <a:rPr lang="en-US" dirty="0" smtClean="0"/>
              <a:t> - </a:t>
            </a:r>
            <a:r>
              <a:rPr lang="en-US" dirty="0" smtClean="0"/>
              <a:t>15, </a:t>
            </a:r>
            <a:r>
              <a:rPr lang="en-US" dirty="0" smtClean="0"/>
              <a:t>2012; http</a:t>
            </a:r>
            <a:r>
              <a:rPr lang="en-US" dirty="0" smtClean="0"/>
              <a:t>://rt2012.lbl.gov/</a:t>
            </a:r>
            <a:endParaRPr lang="en-US" dirty="0" smtClean="0"/>
          </a:p>
          <a:p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Accepted</a:t>
            </a:r>
            <a:r>
              <a:rPr lang="en-US" dirty="0" smtClean="0">
                <a:solidFill>
                  <a:srgbClr val="008000"/>
                </a:solidFill>
              </a:rPr>
              <a:t>:</a:t>
            </a:r>
            <a:endParaRPr lang="en-US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Centralized Configuration System for the ATLAS Trigger and DAQ Online…  C-Custom Poster </a:t>
            </a:r>
            <a:r>
              <a:rPr lang="en-US" dirty="0" err="1" smtClean="0">
                <a:solidFill>
                  <a:srgbClr val="008000"/>
                </a:solidFill>
              </a:rPr>
              <a:t>Liviu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Valsan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endParaRPr lang="en-US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Advanced visualization system for monitoring the ATLAS TDAQ network…  C-Custom Talk  Silvia </a:t>
            </a:r>
            <a:r>
              <a:rPr lang="en-US" dirty="0" err="1" smtClean="0">
                <a:solidFill>
                  <a:srgbClr val="008000"/>
                </a:solidFill>
              </a:rPr>
              <a:t>Batraneanu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Contact Brian </a:t>
            </a:r>
            <a:r>
              <a:rPr lang="en-US" dirty="0" smtClean="0">
                <a:solidFill>
                  <a:srgbClr val="008000"/>
                </a:solidFill>
              </a:rPr>
              <a:t>Martin for a list of speakers/priorities - done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The </a:t>
            </a:r>
            <a:r>
              <a:rPr lang="en-US" dirty="0" smtClean="0">
                <a:solidFill>
                  <a:srgbClr val="008000"/>
                </a:solidFill>
              </a:rPr>
              <a:t>ATLAS </a:t>
            </a:r>
            <a:r>
              <a:rPr lang="en-US" dirty="0" err="1" smtClean="0">
                <a:solidFill>
                  <a:srgbClr val="008000"/>
                </a:solidFill>
              </a:rPr>
              <a:t>Muon</a:t>
            </a:r>
            <a:r>
              <a:rPr lang="en-US" dirty="0" smtClean="0">
                <a:solidFill>
                  <a:srgbClr val="008000"/>
                </a:solidFill>
              </a:rPr>
              <a:t> Trigger Performance in pp collisions at </a:t>
            </a:r>
            <a:r>
              <a:rPr lang="en-US" dirty="0" err="1" smtClean="0">
                <a:solidFill>
                  <a:srgbClr val="008000"/>
                </a:solidFill>
              </a:rPr>
              <a:t>sqrt(s</a:t>
            </a:r>
            <a:r>
              <a:rPr lang="en-US" dirty="0" smtClean="0">
                <a:solidFill>
                  <a:srgbClr val="008000"/>
                </a:solidFill>
              </a:rPr>
              <a:t>)=7 </a:t>
            </a:r>
            <a:r>
              <a:rPr lang="en-US" dirty="0" err="1" smtClean="0">
                <a:solidFill>
                  <a:srgbClr val="008000"/>
                </a:solidFill>
              </a:rPr>
              <a:t>TeV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 A-Atlas Poster </a:t>
            </a:r>
            <a:r>
              <a:rPr lang="en-US" dirty="0" err="1" smtClean="0">
                <a:solidFill>
                  <a:srgbClr val="008000"/>
                </a:solidFill>
              </a:rPr>
              <a:t>Kunihiro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Nagano 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Ask </a:t>
            </a:r>
            <a:r>
              <a:rPr lang="en-US" dirty="0" err="1" smtClean="0">
                <a:solidFill>
                  <a:srgbClr val="008000"/>
                </a:solidFill>
              </a:rPr>
              <a:t>Kunihiro</a:t>
            </a:r>
            <a:r>
              <a:rPr lang="en-US" dirty="0" smtClean="0">
                <a:solidFill>
                  <a:srgbClr val="008000"/>
                </a:solidFill>
              </a:rPr>
              <a:t> &amp; </a:t>
            </a:r>
            <a:r>
              <a:rPr lang="en-US" dirty="0" smtClean="0">
                <a:solidFill>
                  <a:srgbClr val="008000"/>
                </a:solidFill>
              </a:rPr>
              <a:t>Kevin Black for input - done</a:t>
            </a:r>
            <a:endParaRPr lang="en-US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A System for Monitoring and Tracking the LHC Beam Spot …  C-Custom Accepted Rainer </a:t>
            </a:r>
            <a:r>
              <a:rPr lang="en-US" dirty="0" err="1" smtClean="0">
                <a:solidFill>
                  <a:srgbClr val="008000"/>
                </a:solidFill>
              </a:rPr>
              <a:t>Bartoldus</a:t>
            </a:r>
            <a:endParaRPr lang="en-US" dirty="0" smtClean="0">
              <a:solidFill>
                <a:srgbClr val="008000"/>
              </a:solidFill>
            </a:endParaRP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Frank </a:t>
            </a:r>
            <a:r>
              <a:rPr lang="en-US" dirty="0" err="1" smtClean="0">
                <a:solidFill>
                  <a:srgbClr val="008000"/>
                </a:solidFill>
              </a:rPr>
              <a:t>Winklmeier</a:t>
            </a:r>
            <a:r>
              <a:rPr lang="en-US" dirty="0" smtClean="0">
                <a:solidFill>
                  <a:srgbClr val="008000"/>
                </a:solidFill>
              </a:rPr>
              <a:t> - </a:t>
            </a:r>
            <a:r>
              <a:rPr lang="en-US" dirty="0" smtClean="0">
                <a:solidFill>
                  <a:srgbClr val="008000"/>
                </a:solidFill>
              </a:rPr>
              <a:t>OK</a:t>
            </a:r>
            <a:endParaRPr lang="en-US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Upgrade </a:t>
            </a:r>
            <a:r>
              <a:rPr lang="en-US" dirty="0" smtClean="0">
                <a:solidFill>
                  <a:srgbClr val="008000"/>
                </a:solidFill>
              </a:rPr>
              <a:t>project and plans for the ATLAS detector and trigger A-ATLAS Talk  Francesca </a:t>
            </a:r>
            <a:r>
              <a:rPr lang="en-US" dirty="0" err="1" smtClean="0">
                <a:solidFill>
                  <a:srgbClr val="008000"/>
                </a:solidFill>
              </a:rPr>
              <a:t>Pastore</a:t>
            </a:r>
            <a:endParaRPr lang="en-US" dirty="0" smtClean="0">
              <a:solidFill>
                <a:srgbClr val="008000"/>
              </a:solidFill>
            </a:endParaRP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Chris and David to provide list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High-performance scalable information service for the ATLAS experiment C-Custom Poster </a:t>
            </a:r>
            <a:r>
              <a:rPr lang="en-US" dirty="0" err="1" smtClean="0">
                <a:solidFill>
                  <a:srgbClr val="008000"/>
                </a:solidFill>
              </a:rPr>
              <a:t>Serguei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Kolos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</a:p>
          <a:p>
            <a:pPr lvl="2"/>
            <a:r>
              <a:rPr lang="en-US" dirty="0" err="1" smtClean="0">
                <a:solidFill>
                  <a:srgbClr val="008000"/>
                </a:solidFill>
              </a:rPr>
              <a:t>Serguei</a:t>
            </a:r>
            <a:r>
              <a:rPr lang="en-US" dirty="0" smtClean="0">
                <a:solidFill>
                  <a:srgbClr val="008000"/>
                </a:solidFill>
              </a:rPr>
              <a:t> to </a:t>
            </a:r>
            <a:r>
              <a:rPr lang="en-US" dirty="0" smtClean="0">
                <a:solidFill>
                  <a:srgbClr val="008000"/>
                </a:solidFill>
              </a:rPr>
              <a:t>prepare Poster and get someone to show it -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OK</a:t>
            </a:r>
            <a:endParaRPr lang="en-US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Applications of advanced data analysis and expert system technologies in… C-Custom  Talk Andrei </a:t>
            </a:r>
            <a:r>
              <a:rPr lang="en-US" dirty="0" err="1" smtClean="0">
                <a:solidFill>
                  <a:srgbClr val="008000"/>
                </a:solidFill>
              </a:rPr>
              <a:t>Kazarov</a:t>
            </a:r>
            <a:endParaRPr lang="en-US" dirty="0" smtClean="0">
              <a:solidFill>
                <a:srgbClr val="008000"/>
              </a:solidFill>
            </a:endParaRP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Check if Andrei gave many talks lately and otherwise ask </a:t>
            </a:r>
            <a:r>
              <a:rPr lang="en-US" dirty="0" smtClean="0">
                <a:solidFill>
                  <a:srgbClr val="008000"/>
                </a:solidFill>
              </a:rPr>
              <a:t>Andrei – done: last talk was 2010; OK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Experience with the custom-developed ATLAS trigger monitoring…  A-ATLAS Poster Valeria </a:t>
            </a:r>
            <a:r>
              <a:rPr lang="en-US" dirty="0" err="1" smtClean="0">
                <a:solidFill>
                  <a:srgbClr val="008000"/>
                </a:solidFill>
              </a:rPr>
              <a:t>Bartsch</a:t>
            </a:r>
            <a:r>
              <a:rPr lang="en-US" dirty="0" smtClean="0">
                <a:solidFill>
                  <a:srgbClr val="008000"/>
                </a:solidFill>
              </a:rPr>
              <a:t>, Martin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Ask Valeria again for list of </a:t>
            </a:r>
            <a:r>
              <a:rPr lang="en-US" dirty="0" smtClean="0">
                <a:solidFill>
                  <a:srgbClr val="008000"/>
                </a:solidFill>
              </a:rPr>
              <a:t>speakers – done: 1) </a:t>
            </a:r>
            <a:r>
              <a:rPr lang="en-US" dirty="0" smtClean="0"/>
              <a:t>Martin </a:t>
            </a:r>
            <a:r>
              <a:rPr lang="en-US" dirty="0" err="1" smtClean="0"/>
              <a:t>zur</a:t>
            </a:r>
            <a:r>
              <a:rPr lang="en-US" dirty="0" smtClean="0"/>
              <a:t> </a:t>
            </a:r>
            <a:r>
              <a:rPr lang="en-US" dirty="0" err="1" smtClean="0"/>
              <a:t>Nedden</a:t>
            </a:r>
            <a:r>
              <a:rPr lang="en-US" dirty="0" smtClean="0"/>
              <a:t>, 2) Chris </a:t>
            </a:r>
            <a:r>
              <a:rPr lang="en-US" dirty="0" smtClean="0"/>
              <a:t>Potter</a:t>
            </a:r>
            <a:r>
              <a:rPr lang="en-US" dirty="0" smtClean="0"/>
              <a:t>, 3) Camille </a:t>
            </a:r>
            <a:r>
              <a:rPr lang="en-US" dirty="0" smtClean="0"/>
              <a:t>Belanger</a:t>
            </a:r>
            <a:r>
              <a:rPr lang="en-US" dirty="0" smtClean="0"/>
              <a:t>, 4) Valeria </a:t>
            </a:r>
            <a:r>
              <a:rPr lang="en-US" dirty="0" err="1" smtClean="0"/>
              <a:t>Bartsch</a:t>
            </a:r>
            <a:endParaRPr lang="en-US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Design Studies for an Upgrade to the ATLAS Region of Interest Builder C-Custom Poster Bob Blair et al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Ask Bob Blair for</a:t>
            </a:r>
            <a:r>
              <a:rPr lang="en-US" dirty="0" smtClean="0">
                <a:solidFill>
                  <a:srgbClr val="008000"/>
                </a:solidFill>
              </a:rPr>
              <a:t> presenters</a:t>
            </a:r>
            <a:r>
              <a:rPr lang="en-US" dirty="0" smtClean="0">
                <a:solidFill>
                  <a:srgbClr val="008000"/>
                </a:solidFill>
              </a:rPr>
              <a:t> - done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TDAQ Institutes Board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7D4-497B-614B-AF52-209AE9C696D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Real Time 2012 -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3517"/>
            <a:ext cx="9144000" cy="526283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Merged: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1 talk: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Evolution and performance of electron and photon …  A-ATLAS Alessandro </a:t>
            </a:r>
            <a:r>
              <a:rPr lang="en-US" dirty="0" err="1" smtClean="0">
                <a:solidFill>
                  <a:srgbClr val="0000FF"/>
                </a:solidFill>
              </a:rPr>
              <a:t>Tricoli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Takanori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Kono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The ATLAS </a:t>
            </a:r>
            <a:r>
              <a:rPr lang="en-US" dirty="0" err="1" smtClean="0">
                <a:solidFill>
                  <a:srgbClr val="0000FF"/>
                </a:solidFill>
              </a:rPr>
              <a:t>hadronic</a:t>
            </a:r>
            <a:r>
              <a:rPr lang="en-US" dirty="0" smtClean="0">
                <a:solidFill>
                  <a:srgbClr val="0000FF"/>
                </a:solidFill>
              </a:rPr>
              <a:t> tau trigger  A-ATLAS Cristobal Cuenca, </a:t>
            </a:r>
            <a:r>
              <a:rPr lang="en-US" dirty="0" err="1" smtClean="0">
                <a:solidFill>
                  <a:srgbClr val="0000FF"/>
                </a:solidFill>
              </a:rPr>
              <a:t>Mansoora</a:t>
            </a:r>
            <a:r>
              <a:rPr lang="en-US" dirty="0" smtClean="0">
                <a:solidFill>
                  <a:srgbClr val="0000FF"/>
                </a:solidFill>
              </a:rPr>
              <a:t> / now </a:t>
            </a:r>
            <a:r>
              <a:rPr lang="en-US" dirty="0" err="1" smtClean="0">
                <a:solidFill>
                  <a:srgbClr val="0000FF"/>
                </a:solidFill>
              </a:rPr>
              <a:t>Soshi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Tsuno</a:t>
            </a:r>
            <a:r>
              <a:rPr lang="en-US" dirty="0" smtClean="0">
                <a:solidFill>
                  <a:srgbClr val="0000FF"/>
                </a:solidFill>
              </a:rPr>
              <a:t> and Phillip </a:t>
            </a:r>
            <a:r>
              <a:rPr lang="en-US" dirty="0" err="1" smtClean="0">
                <a:solidFill>
                  <a:srgbClr val="0000FF"/>
                </a:solidFill>
              </a:rPr>
              <a:t>Urquijo</a:t>
            </a:r>
            <a:endParaRPr lang="en-US" dirty="0" smtClean="0">
              <a:solidFill>
                <a:srgbClr val="0000FF"/>
              </a:solidFill>
            </a:endParaRP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jets abstract  A-ATLAS  Mario </a:t>
            </a:r>
            <a:r>
              <a:rPr lang="en-US" dirty="0" err="1" smtClean="0">
                <a:solidFill>
                  <a:srgbClr val="0000FF"/>
                </a:solidFill>
              </a:rPr>
              <a:t>Campanelli</a:t>
            </a:r>
            <a:r>
              <a:rPr lang="en-US" dirty="0" smtClean="0">
                <a:solidFill>
                  <a:srgbClr val="0000FF"/>
                </a:solidFill>
              </a:rPr>
              <a:t> and Michael </a:t>
            </a:r>
            <a:r>
              <a:rPr lang="en-US" dirty="0" err="1" smtClean="0">
                <a:solidFill>
                  <a:srgbClr val="0000FF"/>
                </a:solidFill>
              </a:rPr>
              <a:t>Begel</a:t>
            </a:r>
            <a:endParaRPr lang="en-US" dirty="0" smtClean="0">
              <a:solidFill>
                <a:srgbClr val="0000FF"/>
              </a:solidFill>
            </a:endParaRP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Performance of the ATLAS Level-1 Calorimeter Trigger … A-ATLAS Talk Martin </a:t>
            </a:r>
            <a:r>
              <a:rPr lang="en-US" dirty="0" err="1" smtClean="0">
                <a:solidFill>
                  <a:srgbClr val="0000FF"/>
                </a:solidFill>
              </a:rPr>
              <a:t>Wessels</a:t>
            </a:r>
            <a:endParaRPr lang="en-US" dirty="0" smtClean="0">
              <a:solidFill>
                <a:srgbClr val="0000FF"/>
              </a:solidFill>
            </a:endParaRPr>
          </a:p>
          <a:p>
            <a:pPr lvl="3"/>
            <a:r>
              <a:rPr lang="en-US" dirty="0" smtClean="0">
                <a:solidFill>
                  <a:srgbClr val="0000FF"/>
                </a:solidFill>
              </a:rPr>
              <a:t>Nominations </a:t>
            </a:r>
            <a:r>
              <a:rPr lang="en-US" dirty="0" smtClean="0">
                <a:solidFill>
                  <a:srgbClr val="0000FF"/>
                </a:solidFill>
              </a:rPr>
              <a:t>f</a:t>
            </a:r>
            <a:r>
              <a:rPr lang="en-US" dirty="0" smtClean="0">
                <a:solidFill>
                  <a:srgbClr val="0000FF"/>
                </a:solidFill>
              </a:rPr>
              <a:t>rom </a:t>
            </a:r>
            <a:r>
              <a:rPr lang="en-US" dirty="0" err="1" smtClean="0">
                <a:solidFill>
                  <a:srgbClr val="0000FF"/>
                </a:solidFill>
              </a:rPr>
              <a:t>taus</a:t>
            </a:r>
            <a:r>
              <a:rPr lang="en-US" dirty="0" smtClean="0">
                <a:solidFill>
                  <a:srgbClr val="0000FF"/>
                </a:solidFill>
              </a:rPr>
              <a:t>: 1</a:t>
            </a:r>
            <a:r>
              <a:rPr lang="en-US" dirty="0" smtClean="0">
                <a:solidFill>
                  <a:srgbClr val="0000FF"/>
                </a:solidFill>
              </a:rPr>
              <a:t>) Jacob Howard 2) Andres </a:t>
            </a:r>
            <a:r>
              <a:rPr lang="en-US" dirty="0" err="1" smtClean="0">
                <a:solidFill>
                  <a:srgbClr val="0000FF"/>
                </a:solidFill>
              </a:rPr>
              <a:t>Tanasijczuk</a:t>
            </a:r>
            <a:r>
              <a:rPr lang="en-US" dirty="0" smtClean="0">
                <a:solidFill>
                  <a:srgbClr val="0000FF"/>
                </a:solidFill>
              </a:rPr>
              <a:t> 3) Curtis Black 4) Elizabeth </a:t>
            </a:r>
            <a:r>
              <a:rPr lang="en-US" dirty="0" err="1" smtClean="0">
                <a:solidFill>
                  <a:srgbClr val="0000FF"/>
                </a:solidFill>
              </a:rPr>
              <a:t>Ptacek</a:t>
            </a:r>
            <a:r>
              <a:rPr lang="en-US" dirty="0" smtClean="0">
                <a:solidFill>
                  <a:srgbClr val="0000FF"/>
                </a:solidFill>
              </a:rPr>
              <a:t> 5) Aldo </a:t>
            </a:r>
            <a:r>
              <a:rPr lang="en-US" dirty="0" err="1" smtClean="0">
                <a:solidFill>
                  <a:srgbClr val="0000FF"/>
                </a:solidFill>
              </a:rPr>
              <a:t>Saavedra</a:t>
            </a:r>
            <a:r>
              <a:rPr lang="en-US" dirty="0" smtClean="0">
                <a:solidFill>
                  <a:srgbClr val="0000FF"/>
                </a:solidFill>
              </a:rPr>
              <a:t> 6) Andreas </a:t>
            </a:r>
            <a:r>
              <a:rPr lang="en-US" dirty="0" err="1" smtClean="0">
                <a:solidFill>
                  <a:srgbClr val="0000FF"/>
                </a:solidFill>
              </a:rPr>
              <a:t>Reinsch</a:t>
            </a:r>
            <a:r>
              <a:rPr lang="en-US" dirty="0" smtClean="0">
                <a:solidFill>
                  <a:srgbClr val="0000FF"/>
                </a:solidFill>
              </a:rPr>
              <a:t>	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1 talk: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Merged as Talk – decide on class A or C based on content</a:t>
            </a:r>
          </a:p>
          <a:p>
            <a:pPr lvl="3"/>
            <a:r>
              <a:rPr lang="en-US" dirty="0" smtClean="0">
                <a:solidFill>
                  <a:srgbClr val="0000FF"/>
                </a:solidFill>
              </a:rPr>
              <a:t>A </a:t>
            </a:r>
            <a:r>
              <a:rPr lang="en-US" dirty="0" smtClean="0">
                <a:solidFill>
                  <a:srgbClr val="0000FF"/>
                </a:solidFill>
              </a:rPr>
              <a:t>topological processor for the future ATLAS Level-1 Calorimeter trigger  C-Custom Eduard </a:t>
            </a:r>
            <a:r>
              <a:rPr lang="en-US" dirty="0" err="1" smtClean="0">
                <a:solidFill>
                  <a:srgbClr val="0000FF"/>
                </a:solidFill>
              </a:rPr>
              <a:t>Simioni</a:t>
            </a:r>
            <a:endParaRPr lang="en-US" dirty="0" smtClean="0">
              <a:solidFill>
                <a:srgbClr val="0000FF"/>
              </a:solidFill>
            </a:endParaRPr>
          </a:p>
          <a:p>
            <a:pPr lvl="3"/>
            <a:r>
              <a:rPr lang="en-US" dirty="0" smtClean="0">
                <a:solidFill>
                  <a:srgbClr val="0000FF"/>
                </a:solidFill>
              </a:rPr>
              <a:t>An upgraded ATLAS Central Trigger for 2014 LHC luminosities  A-ATLAS  Talk Taylor Childers</a:t>
            </a:r>
            <a:endParaRPr lang="en-US" dirty="0" smtClean="0">
              <a:solidFill>
                <a:srgbClr val="0000FF"/>
              </a:solidFill>
            </a:endParaRP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Ask </a:t>
            </a:r>
            <a:r>
              <a:rPr lang="en-US" dirty="0" smtClean="0">
                <a:solidFill>
                  <a:srgbClr val="0000FF"/>
                </a:solidFill>
              </a:rPr>
              <a:t>CTP (</a:t>
            </a:r>
            <a:r>
              <a:rPr lang="en-US" dirty="0" err="1" smtClean="0">
                <a:solidFill>
                  <a:srgbClr val="0000FF"/>
                </a:solidFill>
              </a:rPr>
              <a:t>Benedetto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Gorini</a:t>
            </a:r>
            <a:r>
              <a:rPr lang="en-US" dirty="0" smtClean="0">
                <a:solidFill>
                  <a:srgbClr val="0000FF"/>
                </a:solidFill>
              </a:rPr>
              <a:t>) and L1Topo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(</a:t>
            </a:r>
            <a:r>
              <a:rPr lang="en-US" dirty="0" smtClean="0">
                <a:solidFill>
                  <a:srgbClr val="0000FF"/>
                </a:solidFill>
              </a:rPr>
              <a:t>Volker </a:t>
            </a:r>
            <a:r>
              <a:rPr lang="en-US" dirty="0" err="1" smtClean="0">
                <a:solidFill>
                  <a:srgbClr val="0000FF"/>
                </a:solidFill>
              </a:rPr>
              <a:t>Buescher</a:t>
            </a:r>
            <a:r>
              <a:rPr lang="en-US" dirty="0" smtClean="0">
                <a:solidFill>
                  <a:srgbClr val="0000FF"/>
                </a:solidFill>
              </a:rPr>
              <a:t>) for speaker priority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1 talk: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Novel</a:t>
            </a:r>
            <a:r>
              <a:rPr lang="en-US" dirty="0" smtClean="0">
                <a:solidFill>
                  <a:srgbClr val="0000FF"/>
                </a:solidFill>
              </a:rPr>
              <a:t>, highly-parallel software for the on-line</a:t>
            </a:r>
            <a:r>
              <a:rPr lang="en-US" dirty="0" smtClean="0">
                <a:solidFill>
                  <a:srgbClr val="0000FF"/>
                </a:solidFill>
              </a:rPr>
              <a:t> …  </a:t>
            </a:r>
            <a:r>
              <a:rPr lang="en-US" dirty="0" smtClean="0">
                <a:solidFill>
                  <a:srgbClr val="0000FF"/>
                </a:solidFill>
              </a:rPr>
              <a:t>C-Custom  Talk </a:t>
            </a:r>
            <a:r>
              <a:rPr lang="en-US" dirty="0" err="1" smtClean="0">
                <a:solidFill>
                  <a:srgbClr val="0000FF"/>
                </a:solidFill>
              </a:rPr>
              <a:t>Wainer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Vandelli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Tommaso</a:t>
            </a:r>
            <a:r>
              <a:rPr lang="en-US" dirty="0" smtClean="0">
                <a:solidFill>
                  <a:srgbClr val="0000FF"/>
                </a:solidFill>
              </a:rPr>
              <a:t> Colombo </a:t>
            </a:r>
          </a:p>
          <a:p>
            <a:pPr lvl="2"/>
            <a:r>
              <a:rPr lang="en-US" dirty="0" err="1" smtClean="0">
                <a:solidFill>
                  <a:srgbClr val="0000FF"/>
                </a:solidFill>
              </a:rPr>
              <a:t>Tommaso</a:t>
            </a:r>
            <a:r>
              <a:rPr lang="en-US" dirty="0" smtClean="0">
                <a:solidFill>
                  <a:srgbClr val="0000FF"/>
                </a:solidFill>
              </a:rPr>
              <a:t> or </a:t>
            </a:r>
            <a:r>
              <a:rPr lang="en-US" dirty="0" err="1" smtClean="0">
                <a:solidFill>
                  <a:srgbClr val="0000FF"/>
                </a:solidFill>
              </a:rPr>
              <a:t>Wainer</a:t>
            </a:r>
            <a:r>
              <a:rPr lang="en-US" dirty="0" smtClean="0">
                <a:solidFill>
                  <a:srgbClr val="0000FF"/>
                </a:solidFill>
              </a:rPr>
              <a:t> – but wait for</a:t>
            </a:r>
            <a:r>
              <a:rPr lang="en-US" dirty="0" smtClean="0">
                <a:solidFill>
                  <a:srgbClr val="0000FF"/>
                </a:solidFill>
              </a:rPr>
              <a:t> confirmation by David Francis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To be decided:</a:t>
            </a:r>
          </a:p>
          <a:p>
            <a:pPr marL="742950" lvl="2" indent="-342900"/>
            <a:r>
              <a:rPr lang="en-US" dirty="0" smtClean="0">
                <a:solidFill>
                  <a:srgbClr val="FF6600"/>
                </a:solidFill>
              </a:rPr>
              <a:t>A Hardware Tracker Finder (FTK) for the ATLAS Trigger  C-Custom  </a:t>
            </a:r>
            <a:r>
              <a:rPr lang="en-US" dirty="0" err="1" smtClean="0">
                <a:solidFill>
                  <a:srgbClr val="FF6600"/>
                </a:solidFill>
              </a:rPr>
              <a:t>Jinlong</a:t>
            </a:r>
            <a:r>
              <a:rPr lang="en-US" dirty="0" smtClean="0">
                <a:solidFill>
                  <a:srgbClr val="FF6600"/>
                </a:solidFill>
              </a:rPr>
              <a:t> Zhang – may be accepted as </a:t>
            </a:r>
            <a:r>
              <a:rPr lang="en-US" dirty="0" smtClean="0">
                <a:solidFill>
                  <a:srgbClr val="FF6600"/>
                </a:solidFill>
              </a:rPr>
              <a:t>oral</a:t>
            </a:r>
          </a:p>
          <a:p>
            <a:pPr marL="742950" lvl="2" indent="-342900"/>
            <a:endParaRPr lang="en-US" dirty="0" smtClean="0">
              <a:solidFill>
                <a:srgbClr val="FF6600"/>
              </a:solidFill>
            </a:endParaRPr>
          </a:p>
          <a:p>
            <a:pPr marL="742950" lvl="2" indent="-342900"/>
            <a:r>
              <a:rPr lang="en-US" dirty="0" smtClean="0">
                <a:solidFill>
                  <a:srgbClr val="FF6600"/>
                </a:solidFill>
              </a:rPr>
              <a:t>May </a:t>
            </a:r>
            <a:r>
              <a:rPr lang="en-US" dirty="0" smtClean="0">
                <a:solidFill>
                  <a:srgbClr val="FF6600"/>
                </a:solidFill>
              </a:rPr>
              <a:t>still be merged</a:t>
            </a:r>
            <a:r>
              <a:rPr lang="en-US" dirty="0" smtClean="0">
                <a:solidFill>
                  <a:srgbClr val="FF6600"/>
                </a:solidFill>
              </a:rPr>
              <a:t>: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Evolution and performance of the ATLAS trigger system … A-ATLAS  Talk </a:t>
            </a:r>
            <a:r>
              <a:rPr lang="en-US" dirty="0" err="1" smtClean="0">
                <a:solidFill>
                  <a:srgbClr val="FF6600"/>
                </a:solidFill>
              </a:rPr>
              <a:t>Imma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err="1" smtClean="0">
                <a:solidFill>
                  <a:srgbClr val="FF6600"/>
                </a:solidFill>
              </a:rPr>
              <a:t>Riu</a:t>
            </a:r>
            <a:r>
              <a:rPr lang="en-US" dirty="0" smtClean="0">
                <a:solidFill>
                  <a:srgbClr val="FF6600"/>
                </a:solidFill>
              </a:rPr>
              <a:t>, Brian Petersen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ATLAS TDAQ: operation and evolution  A-ATLAS Poster </a:t>
            </a:r>
            <a:r>
              <a:rPr lang="en-US" dirty="0" err="1" smtClean="0">
                <a:solidFill>
                  <a:srgbClr val="FF6600"/>
                </a:solidFill>
              </a:rPr>
              <a:t>Wainer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err="1" smtClean="0">
                <a:solidFill>
                  <a:srgbClr val="FF6600"/>
                </a:solidFill>
              </a:rPr>
              <a:t>Vandelli</a:t>
            </a:r>
            <a:r>
              <a:rPr lang="en-US" dirty="0" smtClean="0">
                <a:solidFill>
                  <a:srgbClr val="FF6600"/>
                </a:solidFill>
              </a:rPr>
              <a:t>, Giuseppe </a:t>
            </a:r>
            <a:r>
              <a:rPr lang="en-US" dirty="0" err="1" smtClean="0">
                <a:solidFill>
                  <a:srgbClr val="FF6600"/>
                </a:solidFill>
              </a:rPr>
              <a:t>Avolio</a:t>
            </a:r>
            <a:endParaRPr lang="en-US" dirty="0" smtClean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TDAQ Institutes Board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7D4-497B-614B-AF52-209AE9C696D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2396"/>
          </a:xfrm>
        </p:spPr>
        <p:txBody>
          <a:bodyPr/>
          <a:lstStyle/>
          <a:p>
            <a:r>
              <a:rPr lang="en-US" dirty="0" smtClean="0"/>
              <a:t>IWORID 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937" y="1117034"/>
            <a:ext cx="8678053" cy="523931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Submitted:</a:t>
            </a:r>
          </a:p>
          <a:p>
            <a:pPr lvl="1"/>
            <a:r>
              <a:rPr lang="en-US" dirty="0" smtClean="0"/>
              <a:t>The ATLAS </a:t>
            </a:r>
            <a:r>
              <a:rPr lang="en-US" dirty="0" err="1" smtClean="0"/>
              <a:t>hadronic</a:t>
            </a:r>
            <a:r>
              <a:rPr lang="en-US" dirty="0" smtClean="0"/>
              <a:t> tau trigger A-ATLAS </a:t>
            </a:r>
            <a:r>
              <a:rPr lang="en-US" dirty="0" err="1" smtClean="0"/>
              <a:t>Soshi</a:t>
            </a:r>
            <a:r>
              <a:rPr lang="en-US" dirty="0" smtClean="0"/>
              <a:t> </a:t>
            </a:r>
            <a:r>
              <a:rPr lang="en-US" dirty="0" err="1" smtClean="0"/>
              <a:t>Tsuno</a:t>
            </a:r>
            <a:r>
              <a:rPr lang="en-US" dirty="0" smtClean="0"/>
              <a:t>, Phillip </a:t>
            </a:r>
            <a:r>
              <a:rPr lang="en-US" dirty="0" err="1" smtClean="0"/>
              <a:t>Urquijo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An upgraded ATLAS Central Trigger for 2014 LHC </a:t>
            </a:r>
            <a:r>
              <a:rPr lang="en-US" dirty="0" err="1" smtClean="0"/>
              <a:t>lumi</a:t>
            </a:r>
            <a:r>
              <a:rPr lang="en-US" dirty="0" smtClean="0"/>
              <a:t>. C-Custom Taylor Childers</a:t>
            </a:r>
          </a:p>
          <a:p>
            <a:endParaRPr lang="en-US" dirty="0" smtClean="0"/>
          </a:p>
          <a:p>
            <a:r>
              <a:rPr lang="en-US" dirty="0" smtClean="0"/>
              <a:t>To be submitted today (same as general TDAQ abstract for </a:t>
            </a:r>
            <a:r>
              <a:rPr lang="en-US" dirty="0" err="1" smtClean="0"/>
              <a:t>RealTime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MAKE MORE SEXY – and then pass by David</a:t>
            </a:r>
          </a:p>
          <a:p>
            <a:pPr lvl="1"/>
            <a:r>
              <a:rPr lang="en-US" dirty="0" smtClean="0"/>
              <a:t>ATLAS TDAQ: operation and evolution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sz="2182" dirty="0" smtClean="0">
                <a:latin typeface="Times"/>
                <a:cs typeface="Times"/>
              </a:rPr>
              <a:t>The ATLAS experiment at the Large </a:t>
            </a:r>
            <a:r>
              <a:rPr lang="en-US" sz="2182" dirty="0" err="1" smtClean="0">
                <a:latin typeface="Times"/>
                <a:cs typeface="Times"/>
              </a:rPr>
              <a:t>Hadron</a:t>
            </a:r>
            <a:r>
              <a:rPr lang="en-US" sz="2182" dirty="0" smtClean="0">
                <a:latin typeface="Times"/>
                <a:cs typeface="Times"/>
              </a:rPr>
              <a:t> Collider at CERN relies on </a:t>
            </a:r>
            <a:r>
              <a:rPr lang="en-US" sz="2182" dirty="0" err="1" smtClean="0">
                <a:latin typeface="Times"/>
                <a:cs typeface="Times"/>
              </a:rPr>
              <a:t>acomplex</a:t>
            </a:r>
            <a:r>
              <a:rPr lang="en-US" sz="2182" dirty="0" smtClean="0">
                <a:latin typeface="Times"/>
                <a:cs typeface="Times"/>
              </a:rPr>
              <a:t> and highly distributed Trigger and Data Acquisition (</a:t>
            </a:r>
            <a:r>
              <a:rPr lang="en-US" sz="2182" dirty="0" err="1" smtClean="0">
                <a:latin typeface="Times"/>
                <a:cs typeface="Times"/>
              </a:rPr>
              <a:t>TDAQ)system</a:t>
            </a:r>
            <a:r>
              <a:rPr lang="en-US" sz="2182" dirty="0" smtClean="0">
                <a:latin typeface="Times"/>
                <a:cs typeface="Times"/>
              </a:rPr>
              <a:t> to gather and select particle collision data obtained </a:t>
            </a:r>
            <a:r>
              <a:rPr lang="en-US" sz="2182" dirty="0" err="1" smtClean="0">
                <a:latin typeface="Times"/>
                <a:cs typeface="Times"/>
              </a:rPr>
              <a:t>atunprecedented</a:t>
            </a:r>
            <a:r>
              <a:rPr lang="en-US" sz="2182" dirty="0" smtClean="0">
                <a:latin typeface="Times"/>
                <a:cs typeface="Times"/>
              </a:rPr>
              <a:t> energy and rates. The TDAQ system is mostly made </a:t>
            </a:r>
            <a:r>
              <a:rPr lang="en-US" sz="2182" dirty="0" err="1" smtClean="0">
                <a:latin typeface="Times"/>
                <a:cs typeface="Times"/>
              </a:rPr>
              <a:t>ofoff</a:t>
            </a:r>
            <a:r>
              <a:rPr lang="en-US" sz="2182" dirty="0" smtClean="0">
                <a:latin typeface="Times"/>
                <a:cs typeface="Times"/>
              </a:rPr>
              <a:t>-the-shelf processing units organized in a farm of 2000 elements. In2011, the TDAQ system has been operated with an overall efficiency of 94%, while meeting evolving and demanding </a:t>
            </a:r>
            <a:r>
              <a:rPr lang="en-US" sz="2182" dirty="0" err="1" smtClean="0">
                <a:latin typeface="Times"/>
                <a:cs typeface="Times"/>
              </a:rPr>
              <a:t>conditions.In</a:t>
            </a:r>
            <a:r>
              <a:rPr lang="en-US" sz="2182" dirty="0" smtClean="0">
                <a:latin typeface="Times"/>
                <a:cs typeface="Times"/>
              </a:rPr>
              <a:t> the course of the proton-proton run the LHC peak luminosity saw a 4-fold increase, leading to a first-level trigger rate of 65 kHz </a:t>
            </a:r>
            <a:r>
              <a:rPr lang="en-US" sz="2182" dirty="0" err="1" smtClean="0">
                <a:latin typeface="Times"/>
                <a:cs typeface="Times"/>
              </a:rPr>
              <a:t>andconsequently</a:t>
            </a:r>
            <a:r>
              <a:rPr lang="en-US" sz="2182" dirty="0" smtClean="0">
                <a:latin typeface="Times"/>
                <a:cs typeface="Times"/>
              </a:rPr>
              <a:t> to beyond-design rates and bandwidth in all data-</a:t>
            </a:r>
            <a:r>
              <a:rPr lang="en-US" sz="2182" dirty="0" err="1" smtClean="0">
                <a:latin typeface="Times"/>
                <a:cs typeface="Times"/>
              </a:rPr>
              <a:t>flowlevels</a:t>
            </a:r>
            <a:r>
              <a:rPr lang="en-US" sz="2182" dirty="0" smtClean="0">
                <a:latin typeface="Times"/>
                <a:cs typeface="Times"/>
              </a:rPr>
              <a:t>, putting under stress the scalability and operational margins </a:t>
            </a:r>
            <a:r>
              <a:rPr lang="en-US" sz="2182" dirty="0" err="1" smtClean="0">
                <a:latin typeface="Times"/>
                <a:cs typeface="Times"/>
              </a:rPr>
              <a:t>putin</a:t>
            </a:r>
            <a:r>
              <a:rPr lang="en-US" sz="2182" dirty="0" smtClean="0">
                <a:latin typeface="Times"/>
                <a:cs typeface="Times"/>
              </a:rPr>
              <a:t> place in the system. The 2011 heavy ions run had completely </a:t>
            </a:r>
            <a:r>
              <a:rPr lang="en-US" sz="2182" dirty="0" err="1" smtClean="0">
                <a:latin typeface="Times"/>
                <a:cs typeface="Times"/>
              </a:rPr>
              <a:t>oppositerequirements</a:t>
            </a:r>
            <a:r>
              <a:rPr lang="en-US" sz="2182" dirty="0" smtClean="0">
                <a:latin typeface="Times"/>
                <a:cs typeface="Times"/>
              </a:rPr>
              <a:t> instead. Despite both the lower LHC luminosity </a:t>
            </a:r>
            <a:r>
              <a:rPr lang="en-US" sz="2182" dirty="0" err="1" smtClean="0">
                <a:latin typeface="Times"/>
                <a:cs typeface="Times"/>
              </a:rPr>
              <a:t>andfirst</a:t>
            </a:r>
            <a:r>
              <a:rPr lang="en-US" sz="2182" dirty="0" smtClean="0">
                <a:latin typeface="Times"/>
                <a:cs typeface="Times"/>
              </a:rPr>
              <a:t>-level trigger rate, the system had to deal with large </a:t>
            </a:r>
            <a:r>
              <a:rPr lang="en-US" sz="2182" dirty="0" err="1" smtClean="0">
                <a:latin typeface="Times"/>
                <a:cs typeface="Times"/>
              </a:rPr>
              <a:t>processingtimes</a:t>
            </a:r>
            <a:r>
              <a:rPr lang="en-US" sz="2182" dirty="0" smtClean="0">
                <a:latin typeface="Times"/>
                <a:cs typeface="Times"/>
              </a:rPr>
              <a:t> in the HLT farm due to the event complexity. This provided </a:t>
            </a:r>
            <a:r>
              <a:rPr lang="en-US" sz="2182" dirty="0" err="1" smtClean="0">
                <a:latin typeface="Times"/>
                <a:cs typeface="Times"/>
              </a:rPr>
              <a:t>theoccasion</a:t>
            </a:r>
            <a:r>
              <a:rPr lang="en-US" sz="2182" dirty="0" smtClean="0">
                <a:latin typeface="Times"/>
                <a:cs typeface="Times"/>
              </a:rPr>
              <a:t> to operate the system at limit of the installed </a:t>
            </a:r>
            <a:r>
              <a:rPr lang="en-US" sz="2182" dirty="0" err="1" smtClean="0">
                <a:latin typeface="Times"/>
                <a:cs typeface="Times"/>
              </a:rPr>
              <a:t>computingpower</a:t>
            </a:r>
            <a:r>
              <a:rPr lang="en-US" sz="2182" dirty="0" smtClean="0">
                <a:latin typeface="Times"/>
                <a:cs typeface="Times"/>
              </a:rPr>
              <a:t>, enabling the evaluation of the effectiveness of the </a:t>
            </a:r>
            <a:r>
              <a:rPr lang="en-US" sz="2182" dirty="0" err="1" smtClean="0">
                <a:latin typeface="Times"/>
                <a:cs typeface="Times"/>
              </a:rPr>
              <a:t>currentinstallation</a:t>
            </a:r>
            <a:r>
              <a:rPr lang="en-US" sz="2182" dirty="0" smtClean="0">
                <a:latin typeface="Times"/>
                <a:cs typeface="Times"/>
              </a:rPr>
              <a:t> and the validation of our operation </a:t>
            </a:r>
            <a:r>
              <a:rPr lang="en-US" sz="2182" dirty="0" err="1" smtClean="0">
                <a:latin typeface="Times"/>
                <a:cs typeface="Times"/>
              </a:rPr>
              <a:t>modelling</a:t>
            </a:r>
            <a:r>
              <a:rPr lang="en-US" sz="2182" dirty="0" smtClean="0">
                <a:latin typeface="Times"/>
                <a:cs typeface="Times"/>
              </a:rPr>
              <a:t> </a:t>
            </a:r>
            <a:r>
              <a:rPr lang="en-US" sz="2182" dirty="0" err="1" smtClean="0">
                <a:latin typeface="Times"/>
                <a:cs typeface="Times"/>
              </a:rPr>
              <a:t>tools.Driven</a:t>
            </a:r>
            <a:r>
              <a:rPr lang="en-US" sz="2182" dirty="0" smtClean="0">
                <a:latin typeface="Times"/>
                <a:cs typeface="Times"/>
              </a:rPr>
              <a:t> by the lessons learned from operation, the ATLAS TDAQ is </a:t>
            </a:r>
            <a:r>
              <a:rPr lang="en-US" sz="2182" dirty="0" err="1" smtClean="0">
                <a:latin typeface="Times"/>
                <a:cs typeface="Times"/>
              </a:rPr>
              <a:t>nowlaunching</a:t>
            </a:r>
            <a:r>
              <a:rPr lang="en-US" sz="2182" dirty="0" smtClean="0">
                <a:latin typeface="Times"/>
                <a:cs typeface="Times"/>
              </a:rPr>
              <a:t> an evolution project aiming at a system re-design. The goal </a:t>
            </a:r>
            <a:r>
              <a:rPr lang="en-US" sz="2182" dirty="0" err="1" smtClean="0">
                <a:latin typeface="Times"/>
                <a:cs typeface="Times"/>
              </a:rPr>
              <a:t>isto</a:t>
            </a:r>
            <a:r>
              <a:rPr lang="en-US" sz="2182" dirty="0" smtClean="0">
                <a:latin typeface="Times"/>
                <a:cs typeface="Times"/>
              </a:rPr>
              <a:t> preserve the current qualities, functionalities and performance </a:t>
            </a:r>
            <a:r>
              <a:rPr lang="en-US" sz="2182" dirty="0" err="1" smtClean="0">
                <a:latin typeface="Times"/>
                <a:cs typeface="Times"/>
              </a:rPr>
              <a:t>whileboosting</a:t>
            </a:r>
            <a:r>
              <a:rPr lang="en-US" sz="2182" dirty="0" smtClean="0">
                <a:latin typeface="Times"/>
                <a:cs typeface="Times"/>
              </a:rPr>
              <a:t> flexibility and scalability. In this paper we will report </a:t>
            </a:r>
            <a:r>
              <a:rPr lang="en-US" sz="2182" dirty="0" err="1" smtClean="0">
                <a:latin typeface="Times"/>
                <a:cs typeface="Times"/>
              </a:rPr>
              <a:t>onthe</a:t>
            </a:r>
            <a:r>
              <a:rPr lang="en-US" sz="2182" dirty="0" smtClean="0">
                <a:latin typeface="Times"/>
                <a:cs typeface="Times"/>
              </a:rPr>
              <a:t> achievements of the 2011 data-taking period, with </a:t>
            </a:r>
            <a:r>
              <a:rPr lang="en-US" sz="2182" dirty="0" err="1" smtClean="0">
                <a:latin typeface="Times"/>
                <a:cs typeface="Times"/>
              </a:rPr>
              <a:t>particularemphasis</a:t>
            </a:r>
            <a:r>
              <a:rPr lang="en-US" sz="2182" dirty="0" smtClean="0">
                <a:latin typeface="Times"/>
                <a:cs typeface="Times"/>
              </a:rPr>
              <a:t> on the robustness and key features of the ATLAS TDAQ system. </a:t>
            </a:r>
            <a:r>
              <a:rPr lang="en-US" sz="2182" dirty="0" err="1" smtClean="0">
                <a:latin typeface="Times"/>
                <a:cs typeface="Times"/>
              </a:rPr>
              <a:t>Wewill</a:t>
            </a:r>
            <a:r>
              <a:rPr lang="en-US" sz="2182" dirty="0" smtClean="0">
                <a:latin typeface="Times"/>
                <a:cs typeface="Times"/>
              </a:rPr>
              <a:t> as well discuss the limitations of the current system, as </a:t>
            </a:r>
            <a:r>
              <a:rPr lang="en-US" sz="2182" dirty="0" err="1" smtClean="0">
                <a:latin typeface="Times"/>
                <a:cs typeface="Times"/>
              </a:rPr>
              <a:t>exposedby</a:t>
            </a:r>
            <a:r>
              <a:rPr lang="en-US" sz="2182" dirty="0" smtClean="0">
                <a:latin typeface="Times"/>
                <a:cs typeface="Times"/>
              </a:rPr>
              <a:t> the past data-taking periods, and present the strategies that are being put in place to evade them in the system evolution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TDAQ Institutes Board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7D4-497B-614B-AF52-209AE9C696D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695107"/>
            <a:ext cx="8229600" cy="1143000"/>
          </a:xfrm>
        </p:spPr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TDAQ Institutes Board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7D4-497B-614B-AF52-209AE9C696D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8228</TotalTime>
  <Words>977</Words>
  <Application>Microsoft Macintosh PowerPoint</Application>
  <PresentationFormat>On-screen Show (4:3)</PresentationFormat>
  <Paragraphs>68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RT2012 / IWORID2012</vt:lpstr>
      <vt:lpstr>IEEE Real Time 2012 - I</vt:lpstr>
      <vt:lpstr>IEEE Real Time 2012 - II</vt:lpstr>
      <vt:lpstr>IWORID 2012</vt:lpstr>
      <vt:lpstr>Backup slides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 Goncalo</dc:creator>
  <cp:lastModifiedBy>Ricardo Goncalo</cp:lastModifiedBy>
  <cp:revision>38</cp:revision>
  <cp:lastPrinted>2011-09-30T12:45:24Z</cp:lastPrinted>
  <dcterms:created xsi:type="dcterms:W3CDTF">2012-04-20T13:15:27Z</dcterms:created>
  <dcterms:modified xsi:type="dcterms:W3CDTF">2012-04-23T10:44:52Z</dcterms:modified>
</cp:coreProperties>
</file>